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0" r:id="rId3"/>
    <p:sldId id="271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63E274A-3B86-FFB5-5871-F4C96B6798A7}" name="Lisa Heydorn" initials="LH" userId="S::lisa_heydorn@waters.com::be9b640e-2680-429c-b5e2-755a98ed43a8" providerId="AD"/>
  <p188:author id="{145020C6-C2AF-0C0F-7C38-3DA860589016}" name="Alessio Zammataro" initials="AZ" userId="S::Alessio_Zammataro@waters.com::3241fafb-c974-460e-b153-f2bbfda8e29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ssio Zammataro" initials="AZ" lastIdx="2" clrIdx="0">
    <p:extLst>
      <p:ext uri="{19B8F6BF-5375-455C-9EA6-DF929625EA0E}">
        <p15:presenceInfo xmlns:p15="http://schemas.microsoft.com/office/powerpoint/2012/main" userId="S::Alessio_Zammataro@waters.com::3241fafb-c974-460e-b153-f2bbfda8e296" providerId="AD"/>
      </p:ext>
    </p:extLst>
  </p:cmAuthor>
  <p:cmAuthor id="2" name="Lisa Heydorn" initials="LH" lastIdx="1" clrIdx="1">
    <p:extLst>
      <p:ext uri="{19B8F6BF-5375-455C-9EA6-DF929625EA0E}">
        <p15:presenceInfo xmlns:p15="http://schemas.microsoft.com/office/powerpoint/2012/main" userId="S::Lisa_Heydorn@waters.com::be9b640e-2680-429c-b5e2-755a98ed43a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C8704-48D9-4DC4-AE42-0EEA34D6B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8C9CE4-FC0D-4B72-82F6-D8160DC3A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C4480-0037-40E7-90CC-279D92140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67C1-B03C-4C5F-ADEF-6AA43D36373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74DDC-E624-4F30-8BD0-97B36BBD9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5AA57-4A17-4F0B-BB7F-AE867C8E7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E8FE-0FA2-4943-927A-BDC45B5A9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9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93080-66D1-4CF9-8C5A-1F8A8D3D5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8BFE26-15B7-413D-92E3-F6096224A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DB3AA-38AB-4E9D-B39B-F767905BA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67C1-B03C-4C5F-ADEF-6AA43D36373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A00E5-36D0-49ED-9EF8-5E759D2B5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3B837-FB45-4D5B-A907-CF6294288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E8FE-0FA2-4943-927A-BDC45B5A9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6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5A7151-9AAB-4D3A-B087-061743B574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6A9794-A03B-47CF-BA1C-B4D28B740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3FC0C-DD0D-4C31-A6DB-39372D80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67C1-B03C-4C5F-ADEF-6AA43D36373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11014-0D94-4521-9436-3F21D3E82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D102E-F95A-439B-A3E8-A55D65299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E8FE-0FA2-4943-927A-BDC45B5A9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AAC2B-6E9E-43DA-A19D-97BBB9C06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827F8-E848-4844-959A-6C01866B9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FB838-7250-4113-BF62-B2F90D65B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67C1-B03C-4C5F-ADEF-6AA43D36373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70B13-498A-4ADD-A445-3B21BD1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A3288-9248-46D1-B678-18C170BA9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E8FE-0FA2-4943-927A-BDC45B5A9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7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76ED4-FCF8-4FED-A3E8-6C6265762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78E89-A7E2-4624-BA43-594E43FCB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90E32-DD6C-4C5D-AB00-6606FF344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67C1-B03C-4C5F-ADEF-6AA43D36373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EB52B-73C2-4091-8ED1-91D4E10B4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16F97-62F1-4642-93A3-566614D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E8FE-0FA2-4943-927A-BDC45B5A9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8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E83E4-BE7D-4BFE-8585-1B562DBDA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88DF3-2057-4ACF-B676-904EEC7691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90B26F-CE74-4D93-96DB-89EB80993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0EFC68-CF9B-47D7-A4E9-AD5818E57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67C1-B03C-4C5F-ADEF-6AA43D36373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97B5A-0379-4F96-9E3D-F853DD95F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B5FDF-555D-4D18-A806-A2EBC880F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E8FE-0FA2-4943-927A-BDC45B5A9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1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3AB89-0DEE-40F1-A186-EFBB6AB39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16320-65D2-45CF-B3F1-985F32E9E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24A209-E788-4578-9D24-0FC73D3D2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4E95BD-C83C-42F6-8419-C27194832F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DD12D1-3192-4931-8CB2-9B3CB4DFA9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30BB5C-BED6-4CC2-B99E-34C761E0C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67C1-B03C-4C5F-ADEF-6AA43D36373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01EA66-972C-40AB-B39D-7E578393F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8437DF-E486-4220-98DF-C96F2262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E8FE-0FA2-4943-927A-BDC45B5A9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3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AB5D0-8685-4189-97D7-23CFD5BEF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F0D78C-7B10-4E14-BD41-D643E3D94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67C1-B03C-4C5F-ADEF-6AA43D36373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085E7A-CA32-4DB3-81E1-FB1A372A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AA46AA-A5B9-4F40-8F80-86B130128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E8FE-0FA2-4943-927A-BDC45B5A9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6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634C91-E1F4-4014-9B6F-54A20BB3A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67C1-B03C-4C5F-ADEF-6AA43D36373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043972-62D9-4AE3-861F-7433780F2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47236-73E2-4D85-8ACF-B90C63834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E8FE-0FA2-4943-927A-BDC45B5A9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0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D5357-1457-4F4E-B1C1-2C63E4EB6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ACAA0-BF41-4C45-B351-1D33C1A0D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A8601D-D9A6-4EAB-94C1-45CC84B80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B5CBBB-142C-4E3E-A7F6-43E9F2F03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67C1-B03C-4C5F-ADEF-6AA43D36373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F4D18-6799-421C-AAF2-38DAD945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FF704A-D6FB-4A53-9162-BF597BA27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E8FE-0FA2-4943-927A-BDC45B5A9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5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EEA91-B0FE-42D5-AB4C-A2353D2C2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DE0267-0D30-4885-B1A3-45F9200F8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5037D-3021-483A-AFDE-360ED24FF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5CEAC-9BCA-4CA9-84AE-53FE7A0C7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967C1-B03C-4C5F-ADEF-6AA43D36373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6D06F-9646-47BA-AB65-CAA665BB3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60C24-E848-435D-8E73-24EAA97B4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8E8FE-0FA2-4943-927A-BDC45B5A9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5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B82CEE-9F45-4A46-84A6-2A2FD02C4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EC6AF1-0495-466F-8069-9B9810D79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9DAEB-8929-4BCC-BD43-BF1B6C519E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967C1-B03C-4C5F-ADEF-6AA43D36373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232F3-FB02-4FC2-BBE9-A31C92427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D8664-1DA4-491C-8984-36670CEE5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8E8FE-0FA2-4943-927A-BDC45B5A9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2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waters.com/waters/support.htm?lid=134863072&amp;lcid=134863071&amp;type=USRM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www.waters.com/waters/support.htm?lid=134910191&amp;lcid=134910190&amp;type=RLS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waters.com/waters/support.htm?lid=134953906&amp;lcid=134953905&amp;type=USRM" TargetMode="External"/><Relationship Id="rId5" Type="http://schemas.openxmlformats.org/officeDocument/2006/relationships/hyperlink" Target="https://www.waters.com/waters/support.htm?lid=135040866&amp;lcid=135040865&amp;type=DWNL" TargetMode="External"/><Relationship Id="rId4" Type="http://schemas.openxmlformats.org/officeDocument/2006/relationships/hyperlink" Target="https://www.waters.com/waters/support.htm?lid=134997304&amp;lcid=134997303&amp;type=RLSN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aters.com/waters/support.htm?lid=135094126&amp;type=PRDO" TargetMode="External"/><Relationship Id="rId13" Type="http://schemas.openxmlformats.org/officeDocument/2006/relationships/hyperlink" Target="https://www.waters.com/waters/support.htm?lid=135098945&amp;type=PRDO" TargetMode="External"/><Relationship Id="rId18" Type="http://schemas.openxmlformats.org/officeDocument/2006/relationships/hyperlink" Target="https://www.waters.com/waters/support.htm?lid=135128789" TargetMode="External"/><Relationship Id="rId3" Type="http://schemas.openxmlformats.org/officeDocument/2006/relationships/hyperlink" Target="https://www.waters.com/waters/support.htm?lid=135005016&amp;type=RLSN" TargetMode="External"/><Relationship Id="rId7" Type="http://schemas.openxmlformats.org/officeDocument/2006/relationships/image" Target="../media/image2.png"/><Relationship Id="rId12" Type="http://schemas.openxmlformats.org/officeDocument/2006/relationships/hyperlink" Target="https://www.waters.com/waters/support.htm?lid=135092166&amp;lcid=135092165&amp;type=USRM" TargetMode="External"/><Relationship Id="rId17" Type="http://schemas.openxmlformats.org/officeDocument/2006/relationships/hyperlink" Target="https://www.waters.com/waters/support.htm?lid=135128725" TargetMode="External"/><Relationship Id="rId2" Type="http://schemas.openxmlformats.org/officeDocument/2006/relationships/hyperlink" Target="https://www.waters.com/waters/support.htm?lid=135082603&amp;lcid=135082602&amp;type=RLSN" TargetMode="External"/><Relationship Id="rId16" Type="http://schemas.openxmlformats.org/officeDocument/2006/relationships/hyperlink" Target="https://www.waters.com/waters/support.htm?lid=135106172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11" Type="http://schemas.openxmlformats.org/officeDocument/2006/relationships/hyperlink" Target="https://www.waters.com/waters/support.htm?locale=en_US&amp;lid=135092249&amp;cid=511442&amp;type=PRDO" TargetMode="External"/><Relationship Id="rId5" Type="http://schemas.openxmlformats.org/officeDocument/2006/relationships/hyperlink" Target="https://sapiwdprod1h.waters.com:44300/openfile(bD1lbiZjPTMwMA==)/openfile.htm?sap-params=YT0mZj0mbj03MTUwMDcwNjYmcD0mdD1JUEQmdj0meD0%3d" TargetMode="External"/><Relationship Id="rId15" Type="http://schemas.openxmlformats.org/officeDocument/2006/relationships/hyperlink" Target="https://www.waters.com/waters/support.htm?cid=135005818&amp;lid=135106293" TargetMode="External"/><Relationship Id="rId10" Type="http://schemas.openxmlformats.org/officeDocument/2006/relationships/hyperlink" Target="https://www.waters.com/waters/support.htm?lid=135093834&amp;&amp;type=USRM" TargetMode="External"/><Relationship Id="rId4" Type="http://schemas.openxmlformats.org/officeDocument/2006/relationships/hyperlink" Target="https://sapiwdprod1h.waters.com:44300/openfile(bD1lbiZjPTMwMA==)/openfile.htm?sap-params=YT0mZj0mbj03MTUwMDcwNjUmcD0mdD1JUEQmdj0meD0%3d" TargetMode="External"/><Relationship Id="rId9" Type="http://schemas.openxmlformats.org/officeDocument/2006/relationships/hyperlink" Target="https://www.waters.com/waters/support.htm?lid=135091154&amp;lcid=135091153&amp;type=DWNL" TargetMode="External"/><Relationship Id="rId14" Type="http://schemas.openxmlformats.org/officeDocument/2006/relationships/hyperlink" Target="https://www.waters.com/waters/support.htm?lid=135099137&amp;type=USR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78487FF9-2C1E-43E6-B443-7D5C5B810409}"/>
              </a:ext>
            </a:extLst>
          </p:cNvPr>
          <p:cNvSpPr/>
          <p:nvPr/>
        </p:nvSpPr>
        <p:spPr>
          <a:xfrm>
            <a:off x="4615839" y="109703"/>
            <a:ext cx="7508311" cy="6639240"/>
          </a:xfrm>
          <a:prstGeom prst="roundRect">
            <a:avLst>
              <a:gd name="adj" fmla="val 2021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3BC117-2F9D-4052-8EAC-9DC2F6CD40BD}"/>
              </a:ext>
            </a:extLst>
          </p:cNvPr>
          <p:cNvSpPr txBox="1"/>
          <p:nvPr/>
        </p:nvSpPr>
        <p:spPr>
          <a:xfrm>
            <a:off x="1950957" y="660135"/>
            <a:ext cx="783488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UNIFI 1.8.2</a:t>
            </a:r>
            <a:endParaRPr lang="en-US" sz="7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F7442B-73B4-49AE-8108-B87CEE855C38}"/>
              </a:ext>
            </a:extLst>
          </p:cNvPr>
          <p:cNvSpPr txBox="1"/>
          <p:nvPr/>
        </p:nvSpPr>
        <p:spPr>
          <a:xfrm>
            <a:off x="1951849" y="1160996"/>
            <a:ext cx="777797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UNIFI 1.9.2</a:t>
            </a:r>
            <a:endParaRPr lang="en-US" sz="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DD3FFB-34BE-4C38-85DF-2203AD689049}"/>
              </a:ext>
            </a:extLst>
          </p:cNvPr>
          <p:cNvSpPr txBox="1"/>
          <p:nvPr/>
        </p:nvSpPr>
        <p:spPr>
          <a:xfrm>
            <a:off x="1953834" y="1679320"/>
            <a:ext cx="777797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UNIFI 1.9.3</a:t>
            </a:r>
            <a:endParaRPr lang="en-US" sz="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56C6EB8-FBBE-4C1E-8637-86A27A43CB84}"/>
              </a:ext>
            </a:extLst>
          </p:cNvPr>
          <p:cNvSpPr txBox="1"/>
          <p:nvPr/>
        </p:nvSpPr>
        <p:spPr>
          <a:xfrm>
            <a:off x="3389231" y="2095337"/>
            <a:ext cx="734254" cy="5078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UNIFI 1.9.4 or UNIFI 1.9.4 HF1</a:t>
            </a:r>
            <a:endParaRPr lang="en-US" sz="7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1457EA5-5084-4D34-B148-9F920A06C3C0}"/>
              </a:ext>
            </a:extLst>
          </p:cNvPr>
          <p:cNvSpPr txBox="1"/>
          <p:nvPr/>
        </p:nvSpPr>
        <p:spPr>
          <a:xfrm>
            <a:off x="4805527" y="3101890"/>
            <a:ext cx="910004" cy="2308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wc/UNIFI 1.9.9</a:t>
            </a:r>
            <a:endParaRPr lang="en-US" sz="7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46E2EC7-2138-4FA8-9813-64602B484211}"/>
              </a:ext>
            </a:extLst>
          </p:cNvPr>
          <p:cNvSpPr txBox="1"/>
          <p:nvPr/>
        </p:nvSpPr>
        <p:spPr>
          <a:xfrm>
            <a:off x="5757745" y="3594815"/>
            <a:ext cx="969352" cy="2308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wc/UNIFI 1.9.12</a:t>
            </a:r>
            <a:endParaRPr lang="en-US" sz="7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DA39498-7197-4C26-ABBF-76FB382DCD8C}"/>
              </a:ext>
            </a:extLst>
          </p:cNvPr>
          <p:cNvSpPr txBox="1"/>
          <p:nvPr/>
        </p:nvSpPr>
        <p:spPr>
          <a:xfrm>
            <a:off x="6792479" y="4267108"/>
            <a:ext cx="1073760" cy="2308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wc/UNIFI 1.9.13</a:t>
            </a:r>
            <a:endParaRPr lang="en-US" sz="700" dirty="0">
              <a:effectLst/>
              <a:latin typeface="Calibri" panose="020F0502020204030204" pitchFamily="34" charset="0"/>
            </a:endParaRPr>
          </a:p>
        </p:txBody>
      </p:sp>
      <p:cxnSp>
        <p:nvCxnSpPr>
          <p:cNvPr id="53" name="Connector: Curved 52">
            <a:extLst>
              <a:ext uri="{FF2B5EF4-FFF2-40B4-BE49-F238E27FC236}">
                <a16:creationId xmlns:a16="http://schemas.microsoft.com/office/drawing/2014/main" id="{2B4095C0-8A30-466C-B297-C619A47D4134}"/>
              </a:ext>
            </a:extLst>
          </p:cNvPr>
          <p:cNvCxnSpPr>
            <a:cxnSpLocks/>
            <a:stCxn id="15" idx="2"/>
            <a:endCxn id="16" idx="0"/>
          </p:cNvCxnSpPr>
          <p:nvPr/>
        </p:nvCxnSpPr>
        <p:spPr>
          <a:xfrm rot="5400000">
            <a:off x="2206711" y="1025005"/>
            <a:ext cx="270029" cy="1953"/>
          </a:xfrm>
          <a:prstGeom prst="curvedConnector3">
            <a:avLst>
              <a:gd name="adj1" fmla="val 50000"/>
            </a:avLst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Curved 54">
            <a:extLst>
              <a:ext uri="{FF2B5EF4-FFF2-40B4-BE49-F238E27FC236}">
                <a16:creationId xmlns:a16="http://schemas.microsoft.com/office/drawing/2014/main" id="{B3A762FA-4E9F-4A97-8A57-8B4664DDAA04}"/>
              </a:ext>
            </a:extLst>
          </p:cNvPr>
          <p:cNvCxnSpPr>
            <a:cxnSpLocks/>
            <a:stCxn id="16" idx="2"/>
            <a:endCxn id="17" idx="0"/>
          </p:cNvCxnSpPr>
          <p:nvPr/>
        </p:nvCxnSpPr>
        <p:spPr>
          <a:xfrm rot="16200000" flipH="1">
            <a:off x="2197994" y="1534581"/>
            <a:ext cx="287492" cy="1985"/>
          </a:xfrm>
          <a:prstGeom prst="curvedConnector3">
            <a:avLst>
              <a:gd name="adj1" fmla="val 50000"/>
            </a:avLst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Curved 56">
            <a:extLst>
              <a:ext uri="{FF2B5EF4-FFF2-40B4-BE49-F238E27FC236}">
                <a16:creationId xmlns:a16="http://schemas.microsoft.com/office/drawing/2014/main" id="{C952C98C-C23F-42B2-B30D-2F849EA898C4}"/>
              </a:ext>
            </a:extLst>
          </p:cNvPr>
          <p:cNvCxnSpPr>
            <a:stCxn id="17" idx="3"/>
            <a:endCxn id="18" idx="0"/>
          </p:cNvCxnSpPr>
          <p:nvPr/>
        </p:nvCxnSpPr>
        <p:spPr>
          <a:xfrm>
            <a:off x="2731631" y="1794736"/>
            <a:ext cx="1024727" cy="300601"/>
          </a:xfrm>
          <a:prstGeom prst="curvedConnector2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Curved 59">
            <a:extLst>
              <a:ext uri="{FF2B5EF4-FFF2-40B4-BE49-F238E27FC236}">
                <a16:creationId xmlns:a16="http://schemas.microsoft.com/office/drawing/2014/main" id="{60ACD252-018C-4B15-831D-6E0CABCED3F0}"/>
              </a:ext>
            </a:extLst>
          </p:cNvPr>
          <p:cNvCxnSpPr>
            <a:cxnSpLocks/>
            <a:stCxn id="18" idx="3"/>
            <a:endCxn id="33" idx="0"/>
          </p:cNvCxnSpPr>
          <p:nvPr/>
        </p:nvCxnSpPr>
        <p:spPr>
          <a:xfrm>
            <a:off x="4123485" y="2349253"/>
            <a:ext cx="1137044" cy="752637"/>
          </a:xfrm>
          <a:prstGeom prst="curvedConnector2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Curved 61">
            <a:extLst>
              <a:ext uri="{FF2B5EF4-FFF2-40B4-BE49-F238E27FC236}">
                <a16:creationId xmlns:a16="http://schemas.microsoft.com/office/drawing/2014/main" id="{4E25D46B-1894-4BBA-8107-380954643112}"/>
              </a:ext>
            </a:extLst>
          </p:cNvPr>
          <p:cNvCxnSpPr>
            <a:stCxn id="33" idx="3"/>
            <a:endCxn id="37" idx="0"/>
          </p:cNvCxnSpPr>
          <p:nvPr/>
        </p:nvCxnSpPr>
        <p:spPr>
          <a:xfrm>
            <a:off x="5715531" y="3217306"/>
            <a:ext cx="526890" cy="377509"/>
          </a:xfrm>
          <a:prstGeom prst="curvedConnector2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Curved 63">
            <a:extLst>
              <a:ext uri="{FF2B5EF4-FFF2-40B4-BE49-F238E27FC236}">
                <a16:creationId xmlns:a16="http://schemas.microsoft.com/office/drawing/2014/main" id="{D3B97D3E-3684-4107-9D22-974EE89CCDCA}"/>
              </a:ext>
            </a:extLst>
          </p:cNvPr>
          <p:cNvCxnSpPr>
            <a:stCxn id="37" idx="3"/>
            <a:endCxn id="38" idx="0"/>
          </p:cNvCxnSpPr>
          <p:nvPr/>
        </p:nvCxnSpPr>
        <p:spPr>
          <a:xfrm>
            <a:off x="6727097" y="3710231"/>
            <a:ext cx="602262" cy="556877"/>
          </a:xfrm>
          <a:prstGeom prst="curvedConnector2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Curved 65">
            <a:extLst>
              <a:ext uri="{FF2B5EF4-FFF2-40B4-BE49-F238E27FC236}">
                <a16:creationId xmlns:a16="http://schemas.microsoft.com/office/drawing/2014/main" id="{AB9695D1-95E1-4FEE-8D37-1D09A04963AC}"/>
              </a:ext>
            </a:extLst>
          </p:cNvPr>
          <p:cNvCxnSpPr>
            <a:stCxn id="33" idx="3"/>
            <a:endCxn id="38" idx="0"/>
          </p:cNvCxnSpPr>
          <p:nvPr/>
        </p:nvCxnSpPr>
        <p:spPr>
          <a:xfrm>
            <a:off x="5715531" y="3217306"/>
            <a:ext cx="1613828" cy="1049802"/>
          </a:xfrm>
          <a:prstGeom prst="curvedConnector2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Curved 67">
            <a:extLst>
              <a:ext uri="{FF2B5EF4-FFF2-40B4-BE49-F238E27FC236}">
                <a16:creationId xmlns:a16="http://schemas.microsoft.com/office/drawing/2014/main" id="{897319A6-F528-4BFD-8DFB-AEE8444BFC7C}"/>
              </a:ext>
            </a:extLst>
          </p:cNvPr>
          <p:cNvCxnSpPr>
            <a:stCxn id="18" idx="3"/>
            <a:endCxn id="38" idx="0"/>
          </p:cNvCxnSpPr>
          <p:nvPr/>
        </p:nvCxnSpPr>
        <p:spPr>
          <a:xfrm>
            <a:off x="4123485" y="2349253"/>
            <a:ext cx="3205874" cy="1917855"/>
          </a:xfrm>
          <a:prstGeom prst="curvedConnector2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or: Curved 69">
            <a:extLst>
              <a:ext uri="{FF2B5EF4-FFF2-40B4-BE49-F238E27FC236}">
                <a16:creationId xmlns:a16="http://schemas.microsoft.com/office/drawing/2014/main" id="{71BA650D-FCA5-482B-8686-9986AF992B99}"/>
              </a:ext>
            </a:extLst>
          </p:cNvPr>
          <p:cNvCxnSpPr>
            <a:stCxn id="18" idx="3"/>
            <a:endCxn id="37" idx="0"/>
          </p:cNvCxnSpPr>
          <p:nvPr/>
        </p:nvCxnSpPr>
        <p:spPr>
          <a:xfrm>
            <a:off x="4123485" y="2349253"/>
            <a:ext cx="2118936" cy="1245562"/>
          </a:xfrm>
          <a:prstGeom prst="curvedConnector2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or: Curved 71">
            <a:extLst>
              <a:ext uri="{FF2B5EF4-FFF2-40B4-BE49-F238E27FC236}">
                <a16:creationId xmlns:a16="http://schemas.microsoft.com/office/drawing/2014/main" id="{81200AF6-9E61-43F6-B4F6-EFF730DD4DDA}"/>
              </a:ext>
            </a:extLst>
          </p:cNvPr>
          <p:cNvCxnSpPr>
            <a:stCxn id="15" idx="3"/>
            <a:endCxn id="18" idx="0"/>
          </p:cNvCxnSpPr>
          <p:nvPr/>
        </p:nvCxnSpPr>
        <p:spPr>
          <a:xfrm>
            <a:off x="2734445" y="775551"/>
            <a:ext cx="1021913" cy="1319786"/>
          </a:xfrm>
          <a:prstGeom prst="curvedConnector2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8" name="Picture 157" descr="Icon&#10;&#10;Description automatically generated">
            <a:extLst>
              <a:ext uri="{FF2B5EF4-FFF2-40B4-BE49-F238E27FC236}">
                <a16:creationId xmlns:a16="http://schemas.microsoft.com/office/drawing/2014/main" id="{98796E73-6285-444F-BFE5-2A95E468F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000" y="250627"/>
            <a:ext cx="870292" cy="870292"/>
          </a:xfrm>
          <a:prstGeom prst="rect">
            <a:avLst/>
          </a:prstGeom>
        </p:spPr>
      </p:pic>
      <p:sp>
        <p:nvSpPr>
          <p:cNvPr id="159" name="Rectangle 158">
            <a:extLst>
              <a:ext uri="{FF2B5EF4-FFF2-40B4-BE49-F238E27FC236}">
                <a16:creationId xmlns:a16="http://schemas.microsoft.com/office/drawing/2014/main" id="{DA19C944-7262-4B8B-94D0-DD9B4F8C1AF2}"/>
              </a:ext>
            </a:extLst>
          </p:cNvPr>
          <p:cNvSpPr/>
          <p:nvPr/>
        </p:nvSpPr>
        <p:spPr>
          <a:xfrm>
            <a:off x="276721" y="572751"/>
            <a:ext cx="1307209" cy="4883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Full load, 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in place upgrade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E3D8F3E0-AB7B-4CE6-ACDB-42A7323BE001}"/>
              </a:ext>
            </a:extLst>
          </p:cNvPr>
          <p:cNvSpPr/>
          <p:nvPr/>
        </p:nvSpPr>
        <p:spPr>
          <a:xfrm>
            <a:off x="276722" y="1193128"/>
            <a:ext cx="1307208" cy="2223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Patch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ED05EB2E-B0C7-4577-A99D-EC54C6308150}"/>
              </a:ext>
            </a:extLst>
          </p:cNvPr>
          <p:cNvSpPr/>
          <p:nvPr/>
        </p:nvSpPr>
        <p:spPr>
          <a:xfrm>
            <a:off x="276146" y="1551009"/>
            <a:ext cx="1306632" cy="5822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Migration (requires a database move)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F2EB304B-0829-4B81-AA10-D793B3B1C7A3}"/>
              </a:ext>
            </a:extLst>
          </p:cNvPr>
          <p:cNvSpPr/>
          <p:nvPr/>
        </p:nvSpPr>
        <p:spPr>
          <a:xfrm>
            <a:off x="276146" y="256001"/>
            <a:ext cx="1307208" cy="22237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Color Key: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F7D73D9-8489-4E45-9CD9-6D3F415ED6C8}"/>
              </a:ext>
            </a:extLst>
          </p:cNvPr>
          <p:cNvSpPr/>
          <p:nvPr/>
        </p:nvSpPr>
        <p:spPr>
          <a:xfrm>
            <a:off x="5668546" y="284339"/>
            <a:ext cx="3344695" cy="758879"/>
          </a:xfrm>
          <a:prstGeom prst="rect">
            <a:avLst/>
          </a:prstGeom>
          <a:solidFill>
            <a:schemeClr val="bg1"/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UNIFI and waters_connect/UNIFI</a:t>
            </a:r>
          </a:p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Upgrade/Migration Pathways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06A196E-F532-4907-B82D-30C2F9626E7D}"/>
              </a:ext>
            </a:extLst>
          </p:cNvPr>
          <p:cNvSpPr/>
          <p:nvPr/>
        </p:nvSpPr>
        <p:spPr>
          <a:xfrm>
            <a:off x="49232" y="109703"/>
            <a:ext cx="4352603" cy="6623001"/>
          </a:xfrm>
          <a:prstGeom prst="roundRect">
            <a:avLst>
              <a:gd name="adj" fmla="val 2021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6" name="Picture 155">
            <a:extLst>
              <a:ext uri="{FF2B5EF4-FFF2-40B4-BE49-F238E27FC236}">
                <a16:creationId xmlns:a16="http://schemas.microsoft.com/office/drawing/2014/main" id="{1F401E77-594F-460C-9C89-05D819B8A0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0222" y="140047"/>
            <a:ext cx="1082196" cy="1002033"/>
          </a:xfrm>
          <a:prstGeom prst="rect">
            <a:avLst/>
          </a:prstGeom>
        </p:spPr>
      </p:pic>
      <p:sp>
        <p:nvSpPr>
          <p:cNvPr id="4" name="Right Brace 3">
            <a:extLst>
              <a:ext uri="{FF2B5EF4-FFF2-40B4-BE49-F238E27FC236}">
                <a16:creationId xmlns:a16="http://schemas.microsoft.com/office/drawing/2014/main" id="{F628B22F-5F4A-457B-AEB2-F92BB89E6C93}"/>
              </a:ext>
            </a:extLst>
          </p:cNvPr>
          <p:cNvSpPr/>
          <p:nvPr/>
        </p:nvSpPr>
        <p:spPr>
          <a:xfrm rot="5400000">
            <a:off x="2708412" y="3516906"/>
            <a:ext cx="400109" cy="5614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0BF432-1244-45BA-8384-102358E90F84}"/>
              </a:ext>
            </a:extLst>
          </p:cNvPr>
          <p:cNvSpPr txBox="1"/>
          <p:nvPr/>
        </p:nvSpPr>
        <p:spPr>
          <a:xfrm>
            <a:off x="17475" y="6449769"/>
            <a:ext cx="6463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Product is activated using UNIFI licenses (waters_connect licenses cannot be used to activate UNIFI)</a:t>
            </a:r>
          </a:p>
        </p:txBody>
      </p:sp>
      <p:sp>
        <p:nvSpPr>
          <p:cNvPr id="54" name="Right Brace 53">
            <a:extLst>
              <a:ext uri="{FF2B5EF4-FFF2-40B4-BE49-F238E27FC236}">
                <a16:creationId xmlns:a16="http://schemas.microsoft.com/office/drawing/2014/main" id="{990A9C52-96D7-4DC8-BC03-7BA3DB123CC4}"/>
              </a:ext>
            </a:extLst>
          </p:cNvPr>
          <p:cNvSpPr/>
          <p:nvPr/>
        </p:nvSpPr>
        <p:spPr>
          <a:xfrm rot="16200000">
            <a:off x="8685281" y="-925633"/>
            <a:ext cx="470820" cy="60909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14FDABC-C18D-4497-8696-E5A28099BB0B}"/>
              </a:ext>
            </a:extLst>
          </p:cNvPr>
          <p:cNvSpPr txBox="1"/>
          <p:nvPr/>
        </p:nvSpPr>
        <p:spPr>
          <a:xfrm>
            <a:off x="7491813" y="1441781"/>
            <a:ext cx="303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Product is activated using </a:t>
            </a:r>
            <a:r>
              <a:rPr lang="en-GB" sz="1200" dirty="0" err="1"/>
              <a:t>wc</a:t>
            </a:r>
            <a:r>
              <a:rPr lang="en-GB" sz="1200" dirty="0"/>
              <a:t> licenses (UNIFI licenses cannot be used to activate </a:t>
            </a:r>
            <a:r>
              <a:rPr lang="en-GB" sz="1200" dirty="0" err="1"/>
              <a:t>wc</a:t>
            </a:r>
            <a:r>
              <a:rPr lang="en-GB" sz="1200" dirty="0"/>
              <a:t>)</a:t>
            </a:r>
          </a:p>
        </p:txBody>
      </p: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76D4EF0D-78CB-47FB-A530-40669CDB4F80}"/>
              </a:ext>
            </a:extLst>
          </p:cNvPr>
          <p:cNvCxnSpPr>
            <a:cxnSpLocks/>
            <a:stCxn id="15" idx="1"/>
            <a:endCxn id="17" idx="1"/>
          </p:cNvCxnSpPr>
          <p:nvPr/>
        </p:nvCxnSpPr>
        <p:spPr>
          <a:xfrm rot="10800000" flipH="1" flipV="1">
            <a:off x="1950956" y="775550"/>
            <a:ext cx="2877" cy="1019185"/>
          </a:xfrm>
          <a:prstGeom prst="curvedConnector3">
            <a:avLst>
              <a:gd name="adj1" fmla="val -7945777"/>
            </a:avLst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79155CEE-36B6-410F-8BAF-B90700525E95}"/>
              </a:ext>
            </a:extLst>
          </p:cNvPr>
          <p:cNvSpPr txBox="1"/>
          <p:nvPr/>
        </p:nvSpPr>
        <p:spPr>
          <a:xfrm>
            <a:off x="263238" y="2758769"/>
            <a:ext cx="2161373" cy="40011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Win 7 Pro or Enterprise SP1 (64 bit) </a:t>
            </a:r>
          </a:p>
          <a:p>
            <a:r>
              <a:rPr lang="en-US" sz="1000" dirty="0"/>
              <a:t>Windows Server 2012 R2 (64 bit)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85CAB51-9CFB-4275-9B61-D31AD7265B76}"/>
              </a:ext>
            </a:extLst>
          </p:cNvPr>
          <p:cNvSpPr txBox="1"/>
          <p:nvPr/>
        </p:nvSpPr>
        <p:spPr>
          <a:xfrm>
            <a:off x="242759" y="3273433"/>
            <a:ext cx="2604207" cy="40011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Win 7 or Win 10  Pro or Enterprise SP1 (64 bit)</a:t>
            </a:r>
          </a:p>
          <a:p>
            <a:r>
              <a:rPr lang="en-US" sz="1000" dirty="0"/>
              <a:t>Windows Server 2012 R2 (64 bit)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2C181E5-B783-4E25-90E0-F03EDA057D2B}"/>
              </a:ext>
            </a:extLst>
          </p:cNvPr>
          <p:cNvSpPr txBox="1"/>
          <p:nvPr/>
        </p:nvSpPr>
        <p:spPr>
          <a:xfrm>
            <a:off x="253780" y="3796903"/>
            <a:ext cx="3186224" cy="40011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Win 10  Pro 1909 or Enterprise LTSB 1607 (64 bit)</a:t>
            </a:r>
          </a:p>
          <a:p>
            <a:r>
              <a:rPr lang="en-US" sz="1000" dirty="0"/>
              <a:t>Windows Server 2016 (64 bit), </a:t>
            </a:r>
            <a:r>
              <a:rPr lang="en-US" sz="1000" dirty="0">
                <a:latin typeface="Calibri" panose="020F0502020204030204" pitchFamily="34" charset="0"/>
              </a:rPr>
              <a:t>Win 10 20H2 for client only</a:t>
            </a:r>
            <a:endParaRPr lang="en-US" sz="10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FC6D8A5-3D63-481A-A954-DDD849106A3D}"/>
              </a:ext>
            </a:extLst>
          </p:cNvPr>
          <p:cNvSpPr txBox="1"/>
          <p:nvPr/>
        </p:nvSpPr>
        <p:spPr>
          <a:xfrm>
            <a:off x="7897467" y="2575771"/>
            <a:ext cx="1073760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wc/UNIFI 2.1.1</a:t>
            </a:r>
            <a:endParaRPr lang="en-US" sz="7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D04B28B-495C-4058-972B-6D89BF1250E4}"/>
              </a:ext>
            </a:extLst>
          </p:cNvPr>
          <p:cNvSpPr/>
          <p:nvPr/>
        </p:nvSpPr>
        <p:spPr>
          <a:xfrm>
            <a:off x="263238" y="2272909"/>
            <a:ext cx="1306632" cy="370594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Full load,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No upgrade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D6B6D14-FC42-43DA-9E5B-A8B94B2C1C40}"/>
              </a:ext>
            </a:extLst>
          </p:cNvPr>
          <p:cNvSpPr txBox="1"/>
          <p:nvPr/>
        </p:nvSpPr>
        <p:spPr>
          <a:xfrm>
            <a:off x="269123" y="4319330"/>
            <a:ext cx="2777074" cy="5539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Win 10  Enterprise LTSB 1607 (64 bit) or</a:t>
            </a:r>
          </a:p>
          <a:p>
            <a:r>
              <a:rPr lang="en-US" sz="1000" dirty="0">
                <a:latin typeface="Calibri" panose="020F0502020204030204" pitchFamily="34" charset="0"/>
              </a:rPr>
              <a:t>Win 10 Pro </a:t>
            </a:r>
            <a:r>
              <a:rPr lang="en-US" sz="1000" dirty="0" err="1">
                <a:latin typeface="Calibri" panose="020F0502020204030204" pitchFamily="34" charset="0"/>
              </a:rPr>
              <a:t>ver</a:t>
            </a:r>
            <a:r>
              <a:rPr lang="en-US" sz="1000" dirty="0">
                <a:latin typeface="Calibri" panose="020F0502020204030204" pitchFamily="34" charset="0"/>
              </a:rPr>
              <a:t> 20H2 English (US) only</a:t>
            </a:r>
          </a:p>
          <a:p>
            <a:r>
              <a:rPr lang="en-US" sz="1000" dirty="0">
                <a:latin typeface="Calibri" panose="020F0502020204030204" pitchFamily="34" charset="0"/>
              </a:rPr>
              <a:t>Windows Server 2016 Std (no network for 2.1.1)</a:t>
            </a:r>
            <a:endParaRPr lang="en-US" sz="10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0052BAE-DF33-4A9F-A08D-0C2779AABB5A}"/>
              </a:ext>
            </a:extLst>
          </p:cNvPr>
          <p:cNvSpPr txBox="1"/>
          <p:nvPr/>
        </p:nvSpPr>
        <p:spPr>
          <a:xfrm>
            <a:off x="7947903" y="4908833"/>
            <a:ext cx="1073760" cy="2308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wc/UNIFI 2.1.2</a:t>
            </a:r>
            <a:endParaRPr lang="en-US" sz="700" dirty="0">
              <a:effectLst/>
              <a:latin typeface="Calibri" panose="020F0502020204030204" pitchFamily="34" charset="0"/>
            </a:endParaRPr>
          </a:p>
        </p:txBody>
      </p:sp>
      <p:cxnSp>
        <p:nvCxnSpPr>
          <p:cNvPr id="136" name="Connector: Curved 135">
            <a:extLst>
              <a:ext uri="{FF2B5EF4-FFF2-40B4-BE49-F238E27FC236}">
                <a16:creationId xmlns:a16="http://schemas.microsoft.com/office/drawing/2014/main" id="{44259BDF-4D32-4A44-9F0E-798ECC564E0F}"/>
              </a:ext>
            </a:extLst>
          </p:cNvPr>
          <p:cNvCxnSpPr>
            <a:stCxn id="38" idx="3"/>
            <a:endCxn id="71" idx="0"/>
          </p:cNvCxnSpPr>
          <p:nvPr/>
        </p:nvCxnSpPr>
        <p:spPr>
          <a:xfrm>
            <a:off x="7866239" y="4382524"/>
            <a:ext cx="618544" cy="526309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or: Curved 138">
            <a:extLst>
              <a:ext uri="{FF2B5EF4-FFF2-40B4-BE49-F238E27FC236}">
                <a16:creationId xmlns:a16="http://schemas.microsoft.com/office/drawing/2014/main" id="{5DBB53BD-71E1-414F-8CD5-D970BDDB124B}"/>
              </a:ext>
            </a:extLst>
          </p:cNvPr>
          <p:cNvCxnSpPr>
            <a:stCxn id="37" idx="3"/>
            <a:endCxn id="71" idx="0"/>
          </p:cNvCxnSpPr>
          <p:nvPr/>
        </p:nvCxnSpPr>
        <p:spPr>
          <a:xfrm>
            <a:off x="6727097" y="3710231"/>
            <a:ext cx="1757686" cy="1198602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ctor: Curved 142">
            <a:extLst>
              <a:ext uri="{FF2B5EF4-FFF2-40B4-BE49-F238E27FC236}">
                <a16:creationId xmlns:a16="http://schemas.microsoft.com/office/drawing/2014/main" id="{AF9242DE-4342-477A-865F-7C027324DFCF}"/>
              </a:ext>
            </a:extLst>
          </p:cNvPr>
          <p:cNvCxnSpPr>
            <a:stCxn id="18" idx="3"/>
            <a:endCxn id="71" idx="0"/>
          </p:cNvCxnSpPr>
          <p:nvPr/>
        </p:nvCxnSpPr>
        <p:spPr>
          <a:xfrm>
            <a:off x="4123485" y="2349253"/>
            <a:ext cx="4361298" cy="2559580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1FEB2721-BF60-4A94-994E-60A6A66C47B8}"/>
              </a:ext>
            </a:extLst>
          </p:cNvPr>
          <p:cNvSpPr txBox="1"/>
          <p:nvPr/>
        </p:nvSpPr>
        <p:spPr>
          <a:xfrm>
            <a:off x="9080386" y="5372509"/>
            <a:ext cx="1073760" cy="2308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wc/UNIFI 3.0.0</a:t>
            </a:r>
            <a:endParaRPr lang="en-US" sz="700" dirty="0">
              <a:effectLst/>
              <a:latin typeface="Calibri" panose="020F0502020204030204" pitchFamily="34" charset="0"/>
            </a:endParaRPr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97DC1663-E4ED-468B-83AF-A8DC8411C8CA}"/>
              </a:ext>
            </a:extLst>
          </p:cNvPr>
          <p:cNvCxnSpPr>
            <a:stCxn id="18" idx="3"/>
            <a:endCxn id="50" idx="0"/>
          </p:cNvCxnSpPr>
          <p:nvPr/>
        </p:nvCxnSpPr>
        <p:spPr>
          <a:xfrm>
            <a:off x="4123485" y="2349253"/>
            <a:ext cx="5493781" cy="3023256"/>
          </a:xfrm>
          <a:prstGeom prst="curvedConnector2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510F1490-26C5-4658-B83C-159B5D650C10}"/>
              </a:ext>
            </a:extLst>
          </p:cNvPr>
          <p:cNvCxnSpPr>
            <a:stCxn id="38" idx="3"/>
            <a:endCxn id="50" idx="0"/>
          </p:cNvCxnSpPr>
          <p:nvPr/>
        </p:nvCxnSpPr>
        <p:spPr>
          <a:xfrm>
            <a:off x="7866239" y="4382524"/>
            <a:ext cx="1751027" cy="989985"/>
          </a:xfrm>
          <a:prstGeom prst="curvedConnector2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F0337E5B-721B-425B-A603-466A8C1E0DD0}"/>
              </a:ext>
            </a:extLst>
          </p:cNvPr>
          <p:cNvCxnSpPr>
            <a:stCxn id="71" idx="3"/>
            <a:endCxn id="50" idx="0"/>
          </p:cNvCxnSpPr>
          <p:nvPr/>
        </p:nvCxnSpPr>
        <p:spPr>
          <a:xfrm>
            <a:off x="9021663" y="5024249"/>
            <a:ext cx="595603" cy="348260"/>
          </a:xfrm>
          <a:prstGeom prst="curvedConnector2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CE763333-6017-40BF-B950-783D12556823}"/>
              </a:ext>
            </a:extLst>
          </p:cNvPr>
          <p:cNvSpPr txBox="1"/>
          <p:nvPr/>
        </p:nvSpPr>
        <p:spPr>
          <a:xfrm>
            <a:off x="263238" y="5010706"/>
            <a:ext cx="2298771" cy="553998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Win 10  Enterprise LTSB 1607 (64 bit) or</a:t>
            </a:r>
          </a:p>
          <a:p>
            <a:r>
              <a:rPr lang="en-US" sz="1000" dirty="0">
                <a:latin typeface="Calibri" panose="020F0502020204030204" pitchFamily="34" charset="0"/>
              </a:rPr>
              <a:t>Win 10 Pro </a:t>
            </a:r>
            <a:r>
              <a:rPr lang="en-US" sz="1000" dirty="0" err="1">
                <a:latin typeface="Calibri" panose="020F0502020204030204" pitchFamily="34" charset="0"/>
              </a:rPr>
              <a:t>ver</a:t>
            </a:r>
            <a:r>
              <a:rPr lang="en-US" sz="1000" dirty="0">
                <a:latin typeface="Calibri" panose="020F0502020204030204" pitchFamily="34" charset="0"/>
              </a:rPr>
              <a:t> 20H2 English (US) only</a:t>
            </a:r>
          </a:p>
          <a:p>
            <a:r>
              <a:rPr lang="en-US" sz="1000" dirty="0">
                <a:latin typeface="Calibri" panose="020F0502020204030204" pitchFamily="34" charset="0"/>
              </a:rPr>
              <a:t>Windows Server 2019 Std</a:t>
            </a:r>
            <a:endParaRPr lang="en-US" sz="10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B2685AF-707A-4CB3-A226-E6527EB390C5}"/>
              </a:ext>
            </a:extLst>
          </p:cNvPr>
          <p:cNvSpPr txBox="1"/>
          <p:nvPr/>
        </p:nvSpPr>
        <p:spPr>
          <a:xfrm>
            <a:off x="263236" y="5672483"/>
            <a:ext cx="2924241" cy="55399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Win 10  Enterprise LTSC 2021 (</a:t>
            </a:r>
            <a:r>
              <a:rPr lang="en-US" sz="1000" dirty="0" err="1"/>
              <a:t>ver</a:t>
            </a:r>
            <a:r>
              <a:rPr lang="en-US" sz="1000" dirty="0"/>
              <a:t> 21H2) or</a:t>
            </a:r>
          </a:p>
          <a:p>
            <a:r>
              <a:rPr lang="en-US" sz="1000" dirty="0">
                <a:latin typeface="Calibri" panose="020F0502020204030204" pitchFamily="34" charset="0"/>
              </a:rPr>
              <a:t>Win 10 Pro </a:t>
            </a:r>
            <a:r>
              <a:rPr lang="en-US" sz="1000" dirty="0" err="1">
                <a:latin typeface="Calibri" panose="020F0502020204030204" pitchFamily="34" charset="0"/>
              </a:rPr>
              <a:t>ver</a:t>
            </a:r>
            <a:r>
              <a:rPr lang="en-US" sz="1000" dirty="0">
                <a:latin typeface="Calibri" panose="020F0502020204030204" pitchFamily="34" charset="0"/>
              </a:rPr>
              <a:t> 22H2 English (US) or Japanese</a:t>
            </a:r>
          </a:p>
          <a:p>
            <a:r>
              <a:rPr lang="en-US" sz="1000" dirty="0">
                <a:latin typeface="Calibri" panose="020F0502020204030204" pitchFamily="34" charset="0"/>
              </a:rPr>
              <a:t>Windows Server 2019 Std English (US) or Japanese</a:t>
            </a:r>
            <a:endParaRPr lang="en-US" sz="10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7CEF07B-BCE6-4521-A43B-143F7FE9E88D}"/>
              </a:ext>
            </a:extLst>
          </p:cNvPr>
          <p:cNvSpPr txBox="1"/>
          <p:nvPr/>
        </p:nvSpPr>
        <p:spPr>
          <a:xfrm>
            <a:off x="10376831" y="5921041"/>
            <a:ext cx="637913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 err="1"/>
              <a:t>wc</a:t>
            </a:r>
            <a:r>
              <a:rPr lang="en-US" sz="900" b="1" dirty="0"/>
              <a:t> 3.1.0</a:t>
            </a:r>
            <a:endParaRPr lang="en-US" sz="700" dirty="0">
              <a:effectLst/>
              <a:latin typeface="Calibri" panose="020F0502020204030204" pitchFamily="34" charset="0"/>
            </a:endParaRPr>
          </a:p>
        </p:txBody>
      </p:sp>
      <p:cxnSp>
        <p:nvCxnSpPr>
          <p:cNvPr id="230" name="Connector: Curved 229">
            <a:extLst>
              <a:ext uri="{FF2B5EF4-FFF2-40B4-BE49-F238E27FC236}">
                <a16:creationId xmlns:a16="http://schemas.microsoft.com/office/drawing/2014/main" id="{9C416CA4-229D-48D2-98D4-400B5FBE3992}"/>
              </a:ext>
            </a:extLst>
          </p:cNvPr>
          <p:cNvCxnSpPr>
            <a:stCxn id="50" idx="3"/>
            <a:endCxn id="79" idx="0"/>
          </p:cNvCxnSpPr>
          <p:nvPr/>
        </p:nvCxnSpPr>
        <p:spPr>
          <a:xfrm>
            <a:off x="10154146" y="5487925"/>
            <a:ext cx="541642" cy="433116"/>
          </a:xfrm>
          <a:prstGeom prst="curvedConnector2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Connector: Curved 233">
            <a:extLst>
              <a:ext uri="{FF2B5EF4-FFF2-40B4-BE49-F238E27FC236}">
                <a16:creationId xmlns:a16="http://schemas.microsoft.com/office/drawing/2014/main" id="{D05B3D12-7E46-4006-9493-52B12654B722}"/>
              </a:ext>
            </a:extLst>
          </p:cNvPr>
          <p:cNvCxnSpPr>
            <a:stCxn id="65" idx="3"/>
            <a:endCxn id="79" idx="0"/>
          </p:cNvCxnSpPr>
          <p:nvPr/>
        </p:nvCxnSpPr>
        <p:spPr>
          <a:xfrm>
            <a:off x="8971227" y="2691187"/>
            <a:ext cx="1724561" cy="322985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7" name="Connector: Curved 236">
            <a:extLst>
              <a:ext uri="{FF2B5EF4-FFF2-40B4-BE49-F238E27FC236}">
                <a16:creationId xmlns:a16="http://schemas.microsoft.com/office/drawing/2014/main" id="{D9C7E7C1-DA97-4F60-9402-0A20066E67DB}"/>
              </a:ext>
            </a:extLst>
          </p:cNvPr>
          <p:cNvCxnSpPr>
            <a:stCxn id="71" idx="3"/>
            <a:endCxn id="79" idx="0"/>
          </p:cNvCxnSpPr>
          <p:nvPr/>
        </p:nvCxnSpPr>
        <p:spPr>
          <a:xfrm>
            <a:off x="9021663" y="5024249"/>
            <a:ext cx="1674125" cy="89679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9" name="Connector: Curved 238">
            <a:extLst>
              <a:ext uri="{FF2B5EF4-FFF2-40B4-BE49-F238E27FC236}">
                <a16:creationId xmlns:a16="http://schemas.microsoft.com/office/drawing/2014/main" id="{E2B841E6-F39A-4597-94B3-FBFD141EF9A4}"/>
              </a:ext>
            </a:extLst>
          </p:cNvPr>
          <p:cNvCxnSpPr>
            <a:stCxn id="38" idx="3"/>
            <a:endCxn id="79" idx="0"/>
          </p:cNvCxnSpPr>
          <p:nvPr/>
        </p:nvCxnSpPr>
        <p:spPr>
          <a:xfrm>
            <a:off x="7866239" y="4382524"/>
            <a:ext cx="2829549" cy="153851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1" name="Connector: Curved 240">
            <a:extLst>
              <a:ext uri="{FF2B5EF4-FFF2-40B4-BE49-F238E27FC236}">
                <a16:creationId xmlns:a16="http://schemas.microsoft.com/office/drawing/2014/main" id="{D94D6576-BD03-49C8-B9A1-09756333B273}"/>
              </a:ext>
            </a:extLst>
          </p:cNvPr>
          <p:cNvCxnSpPr>
            <a:stCxn id="18" idx="3"/>
            <a:endCxn id="79" idx="0"/>
          </p:cNvCxnSpPr>
          <p:nvPr/>
        </p:nvCxnSpPr>
        <p:spPr>
          <a:xfrm>
            <a:off x="4123485" y="2349253"/>
            <a:ext cx="6572303" cy="3571788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2" name="Connector: Curved 241">
            <a:extLst>
              <a:ext uri="{FF2B5EF4-FFF2-40B4-BE49-F238E27FC236}">
                <a16:creationId xmlns:a16="http://schemas.microsoft.com/office/drawing/2014/main" id="{9906CCAF-58D2-2682-91C3-E4652493752C}"/>
              </a:ext>
            </a:extLst>
          </p:cNvPr>
          <p:cNvCxnSpPr>
            <a:stCxn id="16" idx="3"/>
            <a:endCxn id="18" idx="0"/>
          </p:cNvCxnSpPr>
          <p:nvPr/>
        </p:nvCxnSpPr>
        <p:spPr>
          <a:xfrm>
            <a:off x="2729646" y="1276412"/>
            <a:ext cx="1026712" cy="818925"/>
          </a:xfrm>
          <a:prstGeom prst="curvedConnector2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43" name="TextBox 242">
            <a:extLst>
              <a:ext uri="{FF2B5EF4-FFF2-40B4-BE49-F238E27FC236}">
                <a16:creationId xmlns:a16="http://schemas.microsoft.com/office/drawing/2014/main" id="{2436F948-54C0-B89E-4F3E-05C0F62CA517}"/>
              </a:ext>
            </a:extLst>
          </p:cNvPr>
          <p:cNvSpPr txBox="1"/>
          <p:nvPr/>
        </p:nvSpPr>
        <p:spPr>
          <a:xfrm>
            <a:off x="11341185" y="5925322"/>
            <a:ext cx="637913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 err="1"/>
              <a:t>wc</a:t>
            </a:r>
            <a:r>
              <a:rPr lang="en-US" sz="900" b="1" dirty="0"/>
              <a:t> 3.2.0</a:t>
            </a:r>
            <a:endParaRPr lang="en-US" sz="700" dirty="0">
              <a:effectLst/>
              <a:latin typeface="Calibri" panose="020F0502020204030204" pitchFamily="34" charset="0"/>
            </a:endParaRPr>
          </a:p>
        </p:txBody>
      </p:sp>
      <p:cxnSp>
        <p:nvCxnSpPr>
          <p:cNvPr id="245" name="Straight Arrow Connector 244">
            <a:extLst>
              <a:ext uri="{FF2B5EF4-FFF2-40B4-BE49-F238E27FC236}">
                <a16:creationId xmlns:a16="http://schemas.microsoft.com/office/drawing/2014/main" id="{70393DD8-AEDA-EF0F-11F1-21218DF255E6}"/>
              </a:ext>
            </a:extLst>
          </p:cNvPr>
          <p:cNvCxnSpPr>
            <a:stCxn id="79" idx="3"/>
            <a:endCxn id="243" idx="1"/>
          </p:cNvCxnSpPr>
          <p:nvPr/>
        </p:nvCxnSpPr>
        <p:spPr>
          <a:xfrm>
            <a:off x="11014744" y="6036457"/>
            <a:ext cx="326441" cy="4281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69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413BC117-2F9D-4052-8EAC-9DC2F6CD40BD}"/>
              </a:ext>
            </a:extLst>
          </p:cNvPr>
          <p:cNvSpPr txBox="1"/>
          <p:nvPr/>
        </p:nvSpPr>
        <p:spPr>
          <a:xfrm>
            <a:off x="1816196" y="1241710"/>
            <a:ext cx="2195253" cy="27392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/>
              <a:t>UNIFI 1.8.2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100" b="1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hlinkClick r:id="rId2"/>
              </a:rPr>
              <a:t>RN</a:t>
            </a:r>
            <a:endParaRPr lang="en-US" sz="10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latin typeface="Calibri" panose="020F0502020204030204" pitchFamily="34" charset="0"/>
              </a:rPr>
              <a:t>X</a:t>
            </a:r>
            <a:r>
              <a:rPr lang="en-US" sz="1000" dirty="0">
                <a:effectLst/>
                <a:latin typeface="Calibri" panose="020F0502020204030204" pitchFamily="34" charset="0"/>
              </a:rPr>
              <a:t>evo G2-S QTof 3.0.2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Xevo G2-XS QTof 3.0.2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Xevo QTof 3.0.2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Xevo Tof 3.0.2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For LC see </a:t>
            </a:r>
            <a:r>
              <a:rPr lang="en-US" sz="1000" dirty="0">
                <a:effectLst/>
                <a:latin typeface="Calibri" panose="020F0502020204030204" pitchFamily="34" charset="0"/>
                <a:hlinkClick r:id="rId2"/>
              </a:rPr>
              <a:t>RN</a:t>
            </a:r>
            <a:endParaRPr lang="en-US" sz="10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Agilent ICF 1.1.0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Multi-Dimensional LC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alibri" panose="020F0502020204030204" pitchFamily="34" charset="0"/>
              </a:rPr>
              <a:t>M-Class</a:t>
            </a:r>
            <a:endParaRPr lang="en-US" sz="10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latin typeface="Calibri" panose="020F0502020204030204" pitchFamily="34" charset="0"/>
                <a:hlinkClick r:id="rId3"/>
              </a:rPr>
              <a:t>Install Guide</a:t>
            </a:r>
            <a:r>
              <a:rPr lang="en-US" sz="10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Major release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Calibri" panose="020F0502020204030204" pitchFamily="34" charset="0"/>
            </a:endParaRPr>
          </a:p>
          <a:p>
            <a:r>
              <a:rPr lang="en-US" sz="1000" dirty="0"/>
              <a:t>Win 7 Pro or Enterprise SP1 (64 bit) </a:t>
            </a:r>
          </a:p>
          <a:p>
            <a:r>
              <a:rPr lang="en-US" sz="1000" dirty="0"/>
              <a:t>Windows Server 2012 R2 (64 bit)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56C6EB8-FBBE-4C1E-8637-86A27A43CB84}"/>
              </a:ext>
            </a:extLst>
          </p:cNvPr>
          <p:cNvSpPr txBox="1"/>
          <p:nvPr/>
        </p:nvSpPr>
        <p:spPr>
          <a:xfrm>
            <a:off x="5208444" y="1449312"/>
            <a:ext cx="2858365" cy="4493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/>
              <a:t>UNIFI 1.9.4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100" b="1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hlinkClick r:id="rId4"/>
              </a:rPr>
              <a:t>RN</a:t>
            </a:r>
            <a:endParaRPr lang="en-US" sz="10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Xevo G2-S QTof 3.0.5, 3.0.6 (ext release – win 10)</a:t>
            </a:r>
          </a:p>
          <a:p>
            <a:r>
              <a:rPr lang="en-US" sz="1000" dirty="0">
                <a:effectLst/>
                <a:latin typeface="Calibri" panose="020F0502020204030204" pitchFamily="34" charset="0"/>
              </a:rPr>
              <a:t>Xevo G2-XS QTof 3.0.5, 3.0.6 (ext release- win 10) </a:t>
            </a:r>
            <a:r>
              <a:rPr lang="en-US" sz="1000" dirty="0">
                <a:latin typeface="Calibri" panose="020F0502020204030204" pitchFamily="34" charset="0"/>
              </a:rPr>
              <a:t>and 3.0.7 (ext. release- YFC/new ADC) </a:t>
            </a:r>
            <a:endParaRPr lang="en-US" sz="10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Xevo QTof 3.0.2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Xevo Tof 3.0.2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Xevo G2 QTof 3.05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Xevo G2 Tof 3.0.5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latin typeface="Calibri" panose="020F0502020204030204" pitchFamily="34" charset="0"/>
              </a:rPr>
              <a:t>Vion 3.1 (ext. release)</a:t>
            </a:r>
          </a:p>
          <a:p>
            <a:r>
              <a:rPr lang="en-US" sz="1000" dirty="0">
                <a:effectLst/>
                <a:latin typeface="Calibri" panose="020F0502020204030204" pitchFamily="34" charset="0"/>
              </a:rPr>
              <a:t>ACQUITY RDA 1.1 (ext. release)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ACQUITY eSATIN 3.0.0 f/w 3.2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Agilent ICF 1.1.0 f/w 1.0 (Agilent 7890 A.02.04)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API 1.1</a:t>
            </a:r>
          </a:p>
          <a:p>
            <a:r>
              <a:rPr lang="en-US" sz="1000" dirty="0">
                <a:effectLst/>
                <a:latin typeface="Calibri" panose="020F0502020204030204" pitchFamily="34" charset="0"/>
              </a:rPr>
              <a:t>LC Driver Pack 2019 Release 2 (DP2019R2) </a:t>
            </a:r>
            <a:r>
              <a:rPr lang="en-US" sz="1000" dirty="0">
                <a:latin typeface="Calibri" panose="020F0502020204030204" pitchFamily="34" charset="0"/>
                <a:hlinkClick r:id="rId5"/>
              </a:rPr>
              <a:t>RN</a:t>
            </a:r>
            <a:r>
              <a:rPr lang="en-US" sz="1000" dirty="0">
                <a:latin typeface="Calibri" panose="020F0502020204030204" pitchFamily="34" charset="0"/>
              </a:rPr>
              <a:t> </a:t>
            </a:r>
          </a:p>
          <a:p>
            <a:r>
              <a:rPr lang="en-US" sz="1000" dirty="0">
                <a:effectLst/>
                <a:latin typeface="Calibri" panose="020F0502020204030204" pitchFamily="34" charset="0"/>
              </a:rPr>
              <a:t>(ext. release)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alibri" panose="020F0502020204030204" pitchFamily="34" charset="0"/>
              </a:rPr>
              <a:t>Does not support: </a:t>
            </a:r>
            <a:endParaRPr lang="en-US" sz="10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• ACQUITY M-Class (only supported in UNIFI 1.8.2).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• ACQUITY e-SAT/IN (only supported in UNIFI 1.8.2/ UNIFI 1.9.2)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hlinkClick r:id="rId6"/>
              </a:rPr>
              <a:t>Install Guide</a:t>
            </a:r>
            <a:r>
              <a:rPr lang="en-US" sz="1000" dirty="0">
                <a:effectLst/>
                <a:latin typeface="Calibri" panose="020F0502020204030204" pitchFamily="34" charset="0"/>
              </a:rPr>
              <a:t> and Upgrade Guide (715005483)</a:t>
            </a:r>
            <a:r>
              <a:rPr lang="en-US" sz="900" dirty="0">
                <a:effectLst/>
                <a:latin typeface="Calibri" panose="020F0502020204030204" pitchFamily="34" charset="0"/>
              </a:rPr>
              <a:t>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Major release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Calibri" panose="020F0502020204030204" pitchFamily="34" charset="0"/>
            </a:endParaRPr>
          </a:p>
          <a:p>
            <a:r>
              <a:rPr lang="en-US" sz="1000" dirty="0"/>
              <a:t>Win 7 or Win 10  Pro or Enterprise SP1 (64 bit)</a:t>
            </a:r>
          </a:p>
          <a:p>
            <a:r>
              <a:rPr lang="en-US" sz="1000" dirty="0"/>
              <a:t>Windows Server 2012 R2 (64 bit)</a:t>
            </a:r>
          </a:p>
        </p:txBody>
      </p:sp>
      <p:pic>
        <p:nvPicPr>
          <p:cNvPr id="158" name="Picture 157" descr="Icon&#10;&#10;Description automatically generated">
            <a:extLst>
              <a:ext uri="{FF2B5EF4-FFF2-40B4-BE49-F238E27FC236}">
                <a16:creationId xmlns:a16="http://schemas.microsoft.com/office/drawing/2014/main" id="{98796E73-6285-444F-BFE5-2A95E468FAE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726" y="3271056"/>
            <a:ext cx="870292" cy="870292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9F7D73D9-8489-4E45-9CD9-6D3F415ED6C8}"/>
              </a:ext>
            </a:extLst>
          </p:cNvPr>
          <p:cNvSpPr/>
          <p:nvPr/>
        </p:nvSpPr>
        <p:spPr>
          <a:xfrm>
            <a:off x="3114145" y="223383"/>
            <a:ext cx="4243192" cy="758879"/>
          </a:xfrm>
          <a:prstGeom prst="rect">
            <a:avLst/>
          </a:prstGeom>
          <a:solidFill>
            <a:schemeClr val="bg1"/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Migration: UNIFI 1.8.2 to waters_connect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06A196E-F532-4907-B82D-30C2F9626E7D}"/>
              </a:ext>
            </a:extLst>
          </p:cNvPr>
          <p:cNvSpPr/>
          <p:nvPr/>
        </p:nvSpPr>
        <p:spPr>
          <a:xfrm>
            <a:off x="670018" y="88970"/>
            <a:ext cx="10025946" cy="6680059"/>
          </a:xfrm>
          <a:prstGeom prst="roundRect">
            <a:avLst>
              <a:gd name="adj" fmla="val 2021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6" name="Picture 155">
            <a:extLst>
              <a:ext uri="{FF2B5EF4-FFF2-40B4-BE49-F238E27FC236}">
                <a16:creationId xmlns:a16="http://schemas.microsoft.com/office/drawing/2014/main" id="{1F401E77-594F-460C-9C89-05D819B8A0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0866" y="161389"/>
            <a:ext cx="1082196" cy="1002032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66179B9E-959F-46B6-9BFD-BD6089703E59}"/>
              </a:ext>
            </a:extLst>
          </p:cNvPr>
          <p:cNvSpPr txBox="1"/>
          <p:nvPr/>
        </p:nvSpPr>
        <p:spPr>
          <a:xfrm>
            <a:off x="2280002" y="6363966"/>
            <a:ext cx="64821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Product is activated using UNIFI licenses (waters_connect licenses cannot be used to activate UNIFI)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09E36CD-84C8-46F5-AD02-9B627A0089BE}"/>
              </a:ext>
            </a:extLst>
          </p:cNvPr>
          <p:cNvSpPr/>
          <p:nvPr/>
        </p:nvSpPr>
        <p:spPr>
          <a:xfrm>
            <a:off x="972793" y="4918193"/>
            <a:ext cx="1307209" cy="4883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Full load, 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in place upgrade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5D323C0-021F-4FE7-B5A8-D35AC8E430B3}"/>
              </a:ext>
            </a:extLst>
          </p:cNvPr>
          <p:cNvSpPr/>
          <p:nvPr/>
        </p:nvSpPr>
        <p:spPr>
          <a:xfrm>
            <a:off x="972794" y="5521167"/>
            <a:ext cx="1306632" cy="5519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Migration (requires a database move)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69C423B-4479-4424-8115-2A1C7DC6A416}"/>
              </a:ext>
            </a:extLst>
          </p:cNvPr>
          <p:cNvSpPr/>
          <p:nvPr/>
        </p:nvSpPr>
        <p:spPr>
          <a:xfrm>
            <a:off x="972218" y="4585541"/>
            <a:ext cx="1307208" cy="22237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Color Key: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341FA9C-5D6D-49DA-9768-163521CFC455}"/>
              </a:ext>
            </a:extLst>
          </p:cNvPr>
          <p:cNvSpPr/>
          <p:nvPr/>
        </p:nvSpPr>
        <p:spPr>
          <a:xfrm>
            <a:off x="972218" y="6221343"/>
            <a:ext cx="1306632" cy="370594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Full load,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No upgrade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3018423-630E-4E5A-820B-5767EF926AD5}"/>
              </a:ext>
            </a:extLst>
          </p:cNvPr>
          <p:cNvCxnSpPr/>
          <p:nvPr/>
        </p:nvCxnSpPr>
        <p:spPr>
          <a:xfrm>
            <a:off x="4011449" y="3496112"/>
            <a:ext cx="11969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4ABAED4-988A-4FF5-8D8A-9931B5397944}"/>
              </a:ext>
            </a:extLst>
          </p:cNvPr>
          <p:cNvCxnSpPr>
            <a:stCxn id="18" idx="3"/>
          </p:cNvCxnSpPr>
          <p:nvPr/>
        </p:nvCxnSpPr>
        <p:spPr>
          <a:xfrm>
            <a:off x="8066809" y="3696081"/>
            <a:ext cx="1286917" cy="202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340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78487FF9-2C1E-43E6-B443-7D5C5B810409}"/>
              </a:ext>
            </a:extLst>
          </p:cNvPr>
          <p:cNvSpPr/>
          <p:nvPr/>
        </p:nvSpPr>
        <p:spPr>
          <a:xfrm>
            <a:off x="124728" y="66360"/>
            <a:ext cx="12020173" cy="6680059"/>
          </a:xfrm>
          <a:prstGeom prst="roundRect">
            <a:avLst>
              <a:gd name="adj" fmla="val 2021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DA39498-7197-4C26-ABBF-76FB382DCD8C}"/>
              </a:ext>
            </a:extLst>
          </p:cNvPr>
          <p:cNvSpPr txBox="1"/>
          <p:nvPr/>
        </p:nvSpPr>
        <p:spPr>
          <a:xfrm>
            <a:off x="1703142" y="1358677"/>
            <a:ext cx="2838020" cy="51552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b="1" dirty="0"/>
              <a:t>wc/UNIFI 1.9.13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50" b="1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hlinkClick r:id="rId2"/>
              </a:rPr>
              <a:t>RN</a:t>
            </a:r>
            <a:r>
              <a:rPr lang="en-US" sz="1000" dirty="0">
                <a:effectLst/>
                <a:latin typeface="Calibri" panose="020F0502020204030204" pitchFamily="34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waters_connect Platform 200831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Waters_connect service 4.0.0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LND 1.6.1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UNIFI 1.9.13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Public API 1.10.0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Hub Server 2.0.0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wc Hub 2.0.0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Administration Server 1.6.0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wc Administration 1.6.0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LC Driver Pack 2020 Release 1 </a:t>
            </a:r>
            <a:r>
              <a:rPr lang="en-US" sz="1000" dirty="0">
                <a:effectLst/>
                <a:latin typeface="Calibri" panose="020F0502020204030204" pitchFamily="34" charset="0"/>
                <a:hlinkClick r:id="rId3"/>
              </a:rPr>
              <a:t>Link</a:t>
            </a:r>
            <a:endParaRPr lang="en-US" sz="10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 Xevo G2-XS 4.0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Vion IMS QTof 4.0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BioAccord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ACQUITY RDA 2.1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Install Guide for </a:t>
            </a:r>
            <a:r>
              <a:rPr lang="en-US" sz="1000" dirty="0">
                <a:effectLst/>
                <a:latin typeface="Calibri" panose="020F0502020204030204" pitchFamily="34" charset="0"/>
                <a:hlinkClick r:id="rId4"/>
              </a:rPr>
              <a:t>WS</a:t>
            </a:r>
            <a:r>
              <a:rPr lang="en-US" sz="1000" dirty="0">
                <a:effectLst/>
                <a:latin typeface="Calibri" panose="020F0502020204030204" pitchFamily="34" charset="0"/>
              </a:rPr>
              <a:t> and </a:t>
            </a:r>
            <a:r>
              <a:rPr lang="en-US" sz="1000" dirty="0">
                <a:effectLst/>
                <a:latin typeface="Calibri" panose="020F0502020204030204" pitchFamily="34" charset="0"/>
                <a:hlinkClick r:id="rId5"/>
              </a:rPr>
              <a:t>Network</a:t>
            </a:r>
            <a:endParaRPr lang="en-US" sz="1000" dirty="0">
              <a:effectLst/>
              <a:latin typeface="Calibri" panose="020F0502020204030204" pitchFamily="34" charset="0"/>
            </a:endParaRPr>
          </a:p>
          <a:p>
            <a:r>
              <a:rPr lang="en-US" sz="900" dirty="0">
                <a:effectLst/>
                <a:latin typeface="Calibri" panose="020F0502020204030204" pitchFamily="34" charset="0"/>
              </a:rPr>
              <a:t> </a:t>
            </a:r>
            <a:r>
              <a:rPr lang="en-US" sz="900" dirty="0">
                <a:latin typeface="Calibri" panose="020F0502020204030204" pitchFamily="34" charset="0"/>
              </a:rPr>
              <a:t>Major release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9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Calibri" panose="020F0502020204030204" pitchFamily="34" charset="0"/>
              </a:rPr>
              <a:t>Unsupported Instruments:</a:t>
            </a:r>
            <a:endParaRPr lang="en-US" sz="10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• Japanese and Chinese localization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• Xevo G2-S QTof /Tof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• Xevo G2 QTof /Tof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• Xevo TQ-S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• Xevo TQD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• Xevo TQ MS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• ACQUITY M-Class</a:t>
            </a:r>
          </a:p>
          <a:p>
            <a:r>
              <a:rPr lang="en-US" sz="1000" dirty="0">
                <a:effectLst/>
                <a:latin typeface="Calibri" panose="020F0502020204030204" pitchFamily="34" charset="0"/>
              </a:rPr>
              <a:t>• APGC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Calibri" panose="020F0502020204030204" pitchFamily="34" charset="0"/>
            </a:endParaRPr>
          </a:p>
          <a:p>
            <a:r>
              <a:rPr lang="en-US" sz="1000" dirty="0"/>
              <a:t>Win 10  Pro 1909 or Enterprise LTSB 1607 (64 bit)</a:t>
            </a:r>
          </a:p>
          <a:p>
            <a:r>
              <a:rPr lang="en-US" sz="1000" dirty="0"/>
              <a:t>Windows Server 2016 (64 bit)</a:t>
            </a:r>
          </a:p>
        </p:txBody>
      </p:sp>
      <p:pic>
        <p:nvPicPr>
          <p:cNvPr id="158" name="Picture 157" descr="Icon&#10;&#10;Description automatically generated">
            <a:extLst>
              <a:ext uri="{FF2B5EF4-FFF2-40B4-BE49-F238E27FC236}">
                <a16:creationId xmlns:a16="http://schemas.microsoft.com/office/drawing/2014/main" id="{98796E73-6285-444F-BFE5-2A95E468FA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202" y="94036"/>
            <a:ext cx="870292" cy="870292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9F7D73D9-8489-4E45-9CD9-6D3F415ED6C8}"/>
              </a:ext>
            </a:extLst>
          </p:cNvPr>
          <p:cNvSpPr/>
          <p:nvPr/>
        </p:nvSpPr>
        <p:spPr>
          <a:xfrm>
            <a:off x="1310511" y="109480"/>
            <a:ext cx="4243192" cy="758879"/>
          </a:xfrm>
          <a:prstGeom prst="rect">
            <a:avLst/>
          </a:prstGeom>
          <a:solidFill>
            <a:schemeClr val="bg1"/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Migration: UNIFI to </a:t>
            </a:r>
          </a:p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waters_connect base kit with UNIFI 3.1.0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56" name="Picture 155">
            <a:extLst>
              <a:ext uri="{FF2B5EF4-FFF2-40B4-BE49-F238E27FC236}">
                <a16:creationId xmlns:a16="http://schemas.microsoft.com/office/drawing/2014/main" id="{1F401E77-594F-460C-9C89-05D819B8A0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0645" y="1302002"/>
            <a:ext cx="1082196" cy="1002032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514FDABC-C18D-4497-8696-E5A28099BB0B}"/>
              </a:ext>
            </a:extLst>
          </p:cNvPr>
          <p:cNvSpPr txBox="1"/>
          <p:nvPr/>
        </p:nvSpPr>
        <p:spPr>
          <a:xfrm>
            <a:off x="8165210" y="192564"/>
            <a:ext cx="27162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Product is activated using </a:t>
            </a:r>
            <a:r>
              <a:rPr lang="en-GB" sz="1100" dirty="0" err="1"/>
              <a:t>wc</a:t>
            </a:r>
            <a:r>
              <a:rPr lang="en-GB" sz="1100" dirty="0"/>
              <a:t> licenses (UNIFI licenses cannot be used to activate </a:t>
            </a:r>
            <a:r>
              <a:rPr lang="en-GB" sz="1100" dirty="0" err="1"/>
              <a:t>wc</a:t>
            </a:r>
            <a:r>
              <a:rPr lang="en-GB" sz="1100" dirty="0"/>
              <a:t>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2A8DE31-6455-49DB-B371-D42E2E58197C}"/>
              </a:ext>
            </a:extLst>
          </p:cNvPr>
          <p:cNvSpPr txBox="1"/>
          <p:nvPr/>
        </p:nvSpPr>
        <p:spPr>
          <a:xfrm>
            <a:off x="5254269" y="1374857"/>
            <a:ext cx="2112583" cy="24468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/>
              <a:t>wc/UNIFI 2.1.2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100" b="1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hlinkClick r:id="rId8"/>
              </a:rPr>
              <a:t>Info page</a:t>
            </a:r>
            <a:endParaRPr lang="en-US" sz="10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 err="1">
                <a:latin typeface="Calibri" panose="020F0502020204030204" pitchFamily="34" charset="0"/>
              </a:rPr>
              <a:t>X</a:t>
            </a:r>
            <a:r>
              <a:rPr lang="en-US" sz="1000" dirty="0" err="1">
                <a:effectLst/>
                <a:latin typeface="Calibri" panose="020F0502020204030204" pitchFamily="34" charset="0"/>
              </a:rPr>
              <a:t>evo</a:t>
            </a:r>
            <a:r>
              <a:rPr lang="en-US" sz="1000" dirty="0">
                <a:effectLst/>
                <a:latin typeface="Calibri" panose="020F0502020204030204" pitchFamily="34" charset="0"/>
              </a:rPr>
              <a:t> G2-XS 4.1.0</a:t>
            </a:r>
          </a:p>
          <a:p>
            <a:r>
              <a:rPr lang="en-US" sz="1000" dirty="0" err="1">
                <a:latin typeface="Calibri" panose="020F0502020204030204" pitchFamily="34" charset="0"/>
              </a:rPr>
              <a:t>BioAccord</a:t>
            </a:r>
            <a:r>
              <a:rPr lang="en-US" sz="1000" dirty="0">
                <a:latin typeface="Calibri" panose="020F0502020204030204" pitchFamily="34" charset="0"/>
              </a:rPr>
              <a:t>/</a:t>
            </a:r>
            <a:r>
              <a:rPr lang="en-US" sz="1000" dirty="0" err="1">
                <a:latin typeface="Calibri" panose="020F0502020204030204" pitchFamily="34" charset="0"/>
              </a:rPr>
              <a:t>RDa</a:t>
            </a:r>
            <a:r>
              <a:rPr lang="en-US" sz="1000" dirty="0">
                <a:latin typeface="Calibri" panose="020F0502020204030204" pitchFamily="34" charset="0"/>
              </a:rPr>
              <a:t> 3.0.0</a:t>
            </a:r>
            <a:endParaRPr lang="en-US" sz="1000" dirty="0">
              <a:effectLst/>
              <a:latin typeface="Calibri" panose="020F0502020204030204" pitchFamily="34" charset="0"/>
            </a:endParaRPr>
          </a:p>
          <a:p>
            <a:r>
              <a:rPr lang="en-US" sz="1000" dirty="0" err="1">
                <a:latin typeface="Calibri" panose="020F0502020204030204" pitchFamily="34" charset="0"/>
              </a:rPr>
              <a:t>Vion</a:t>
            </a:r>
            <a:r>
              <a:rPr lang="en-US" sz="1000" dirty="0">
                <a:latin typeface="Calibri" panose="020F0502020204030204" pitchFamily="34" charset="0"/>
              </a:rPr>
              <a:t> IMS </a:t>
            </a:r>
            <a:r>
              <a:rPr lang="en-US" sz="1000" dirty="0" err="1">
                <a:latin typeface="Calibri" panose="020F0502020204030204" pitchFamily="34" charset="0"/>
              </a:rPr>
              <a:t>QTof</a:t>
            </a:r>
            <a:r>
              <a:rPr lang="en-US" sz="1000" dirty="0">
                <a:latin typeface="Calibri" panose="020F0502020204030204" pitchFamily="34" charset="0"/>
              </a:rPr>
              <a:t> 4.1.0</a:t>
            </a:r>
          </a:p>
          <a:p>
            <a:r>
              <a:rPr lang="en-US" sz="1000" dirty="0">
                <a:effectLst/>
                <a:latin typeface="Calibri" panose="020F0502020204030204" pitchFamily="34" charset="0"/>
                <a:hlinkClick r:id="rId9"/>
              </a:rPr>
              <a:t>LC DP 2021 R1</a:t>
            </a:r>
            <a:endParaRPr lang="en-US" sz="10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latin typeface="Calibri" panose="020F0502020204030204" pitchFamily="34" charset="0"/>
                <a:hlinkClick r:id="rId10"/>
              </a:rPr>
              <a:t>Install Guide</a:t>
            </a:r>
            <a:r>
              <a:rPr lang="en-US" sz="1000" dirty="0">
                <a:effectLst/>
                <a:latin typeface="Calibri" panose="020F0502020204030204" pitchFamily="34" charset="0"/>
                <a:hlinkClick r:id="rId10"/>
              </a:rPr>
              <a:t> </a:t>
            </a:r>
            <a:endParaRPr lang="en-US" sz="10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Major release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Calibri" panose="020F0502020204030204" pitchFamily="34" charset="0"/>
            </a:endParaRPr>
          </a:p>
          <a:p>
            <a:r>
              <a:rPr lang="en-US" sz="1000" dirty="0"/>
              <a:t>Win 10 Enterprise LTSB 1607 (64 bit) or</a:t>
            </a:r>
          </a:p>
          <a:p>
            <a:r>
              <a:rPr lang="en-US" sz="1000" dirty="0"/>
              <a:t>Windows 10 Pro 20H2</a:t>
            </a:r>
          </a:p>
          <a:p>
            <a:r>
              <a:rPr lang="en-US" sz="1000" dirty="0"/>
              <a:t>Windows Server 2016 Std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7500238-B4C9-47C4-9DB2-E0AB3EE60D2F}"/>
              </a:ext>
            </a:extLst>
          </p:cNvPr>
          <p:cNvSpPr txBox="1"/>
          <p:nvPr/>
        </p:nvSpPr>
        <p:spPr>
          <a:xfrm>
            <a:off x="4856998" y="4199805"/>
            <a:ext cx="2221004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/>
              <a:t>wc/UNIFI 2.1.1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100" b="1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hlinkClick r:id="rId11"/>
              </a:rPr>
              <a:t>Info page</a:t>
            </a:r>
            <a:endParaRPr lang="en-US" sz="10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 err="1">
                <a:latin typeface="Calibri" panose="020F0502020204030204" pitchFamily="34" charset="0"/>
              </a:rPr>
              <a:t>X</a:t>
            </a:r>
            <a:r>
              <a:rPr lang="en-US" sz="1000" dirty="0" err="1">
                <a:effectLst/>
                <a:latin typeface="Calibri" panose="020F0502020204030204" pitchFamily="34" charset="0"/>
              </a:rPr>
              <a:t>evo</a:t>
            </a:r>
            <a:r>
              <a:rPr lang="en-US" sz="1000" dirty="0">
                <a:effectLst/>
                <a:latin typeface="Calibri" panose="020F0502020204030204" pitchFamily="34" charset="0"/>
              </a:rPr>
              <a:t> G2-XS-XS 1.0.0</a:t>
            </a:r>
          </a:p>
          <a:p>
            <a:r>
              <a:rPr lang="en-US" sz="1000" dirty="0">
                <a:latin typeface="Calibri" panose="020F0502020204030204" pitchFamily="34" charset="0"/>
              </a:rPr>
              <a:t>X</a:t>
            </a:r>
            <a:r>
              <a:rPr lang="en-US" sz="1000" dirty="0">
                <a:effectLst/>
                <a:latin typeface="Calibri" panose="020F0502020204030204" pitchFamily="34" charset="0"/>
              </a:rPr>
              <a:t>evo TQ-S micro 1.0.0</a:t>
            </a:r>
          </a:p>
          <a:p>
            <a:r>
              <a:rPr lang="en-US" sz="1000" dirty="0">
                <a:latin typeface="Calibri" panose="020F0502020204030204" pitchFamily="34" charset="0"/>
              </a:rPr>
              <a:t>X</a:t>
            </a:r>
            <a:r>
              <a:rPr lang="en-US" sz="1000" dirty="0">
                <a:effectLst/>
                <a:latin typeface="Calibri" panose="020F0502020204030204" pitchFamily="34" charset="0"/>
              </a:rPr>
              <a:t>evo TQ-S cronos 1.0.0</a:t>
            </a:r>
          </a:p>
          <a:p>
            <a:r>
              <a:rPr lang="en-US" sz="1000" dirty="0">
                <a:effectLst/>
                <a:latin typeface="Calibri" panose="020F0502020204030204" pitchFamily="34" charset="0"/>
                <a:hlinkClick r:id="rId9"/>
              </a:rPr>
              <a:t>LC DP 2021 R1</a:t>
            </a:r>
            <a:endParaRPr lang="en-US" sz="10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latin typeface="Calibri" panose="020F0502020204030204" pitchFamily="34" charset="0"/>
                <a:hlinkClick r:id="rId12"/>
              </a:rPr>
              <a:t>Install Guide</a:t>
            </a:r>
            <a:r>
              <a:rPr lang="en-US" sz="1000" dirty="0">
                <a:effectLst/>
                <a:latin typeface="Calibri" panose="020F0502020204030204" pitchFamily="34" charset="0"/>
                <a:hlinkClick r:id="rId12"/>
              </a:rPr>
              <a:t> </a:t>
            </a:r>
            <a:endParaRPr lang="en-US" sz="10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Major release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Calibri" panose="020F0502020204030204" pitchFamily="34" charset="0"/>
            </a:endParaRPr>
          </a:p>
          <a:p>
            <a:r>
              <a:rPr lang="en-US" sz="1000" dirty="0"/>
              <a:t>Win 10 Enterprise LTSB 1607 (64 bit) or</a:t>
            </a:r>
          </a:p>
          <a:p>
            <a:r>
              <a:rPr lang="en-US" sz="1000" dirty="0"/>
              <a:t>Windows 10 Pro 20H2</a:t>
            </a:r>
          </a:p>
          <a:p>
            <a:r>
              <a:rPr lang="en-US" sz="1000" dirty="0"/>
              <a:t>No server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35A79DC-2AA1-473F-9151-59CE4560A8E4}"/>
              </a:ext>
            </a:extLst>
          </p:cNvPr>
          <p:cNvSpPr txBox="1"/>
          <p:nvPr/>
        </p:nvSpPr>
        <p:spPr>
          <a:xfrm>
            <a:off x="8039493" y="1379848"/>
            <a:ext cx="1603223" cy="26007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/>
              <a:t>wc/UNIFI 3.0.0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100" b="1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hlinkClick r:id="rId13"/>
              </a:rPr>
              <a:t>Info page</a:t>
            </a:r>
            <a:endParaRPr lang="en-US" sz="10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 err="1">
                <a:latin typeface="Calibri" panose="020F0502020204030204" pitchFamily="34" charset="0"/>
              </a:rPr>
              <a:t>Xevo</a:t>
            </a:r>
            <a:r>
              <a:rPr lang="en-US" sz="1000" dirty="0">
                <a:latin typeface="Calibri" panose="020F0502020204030204" pitchFamily="34" charset="0"/>
              </a:rPr>
              <a:t> G3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 err="1">
                <a:latin typeface="Calibri" panose="020F0502020204030204" pitchFamily="34" charset="0"/>
              </a:rPr>
              <a:t>X</a:t>
            </a:r>
            <a:r>
              <a:rPr lang="en-US" sz="1000" dirty="0" err="1">
                <a:effectLst/>
                <a:latin typeface="Calibri" panose="020F0502020204030204" pitchFamily="34" charset="0"/>
              </a:rPr>
              <a:t>evo</a:t>
            </a:r>
            <a:r>
              <a:rPr lang="en-US" sz="1000" dirty="0">
                <a:effectLst/>
                <a:latin typeface="Calibri" panose="020F0502020204030204" pitchFamily="34" charset="0"/>
              </a:rPr>
              <a:t> G2-XS 4.1.0</a:t>
            </a:r>
          </a:p>
          <a:p>
            <a:r>
              <a:rPr lang="en-US" sz="1000" dirty="0" err="1">
                <a:latin typeface="Calibri" panose="020F0502020204030204" pitchFamily="34" charset="0"/>
              </a:rPr>
              <a:t>BioAccord</a:t>
            </a:r>
            <a:r>
              <a:rPr lang="en-US" sz="1000" dirty="0">
                <a:latin typeface="Calibri" panose="020F0502020204030204" pitchFamily="34" charset="0"/>
              </a:rPr>
              <a:t>/</a:t>
            </a:r>
            <a:r>
              <a:rPr lang="en-US" sz="1000" dirty="0" err="1">
                <a:latin typeface="Calibri" panose="020F0502020204030204" pitchFamily="34" charset="0"/>
              </a:rPr>
              <a:t>RDa</a:t>
            </a:r>
            <a:r>
              <a:rPr lang="en-US" sz="1000" dirty="0">
                <a:latin typeface="Calibri" panose="020F0502020204030204" pitchFamily="34" charset="0"/>
              </a:rPr>
              <a:t> 3.0.0</a:t>
            </a:r>
            <a:endParaRPr lang="en-US" sz="1000" dirty="0">
              <a:effectLst/>
              <a:latin typeface="Calibri" panose="020F0502020204030204" pitchFamily="34" charset="0"/>
            </a:endParaRPr>
          </a:p>
          <a:p>
            <a:r>
              <a:rPr lang="en-US" sz="1000" dirty="0" err="1">
                <a:latin typeface="Calibri" panose="020F0502020204030204" pitchFamily="34" charset="0"/>
              </a:rPr>
              <a:t>Vion</a:t>
            </a:r>
            <a:r>
              <a:rPr lang="en-US" sz="1000" dirty="0">
                <a:latin typeface="Calibri" panose="020F0502020204030204" pitchFamily="34" charset="0"/>
              </a:rPr>
              <a:t> IMS </a:t>
            </a:r>
            <a:r>
              <a:rPr lang="en-US" sz="1000" dirty="0" err="1">
                <a:latin typeface="Calibri" panose="020F0502020204030204" pitchFamily="34" charset="0"/>
              </a:rPr>
              <a:t>QTof</a:t>
            </a:r>
            <a:r>
              <a:rPr lang="en-US" sz="1000" dirty="0">
                <a:latin typeface="Calibri" panose="020F0502020204030204" pitchFamily="34" charset="0"/>
              </a:rPr>
              <a:t> 4.1.0</a:t>
            </a:r>
          </a:p>
          <a:p>
            <a:r>
              <a:rPr lang="en-US" sz="1000" dirty="0">
                <a:effectLst/>
                <a:latin typeface="Calibri" panose="020F0502020204030204" pitchFamily="34" charset="0"/>
                <a:hlinkClick r:id="rId9"/>
              </a:rPr>
              <a:t>LC DP 2021 R1</a:t>
            </a:r>
            <a:endParaRPr lang="en-US" sz="10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latin typeface="Calibri" panose="020F0502020204030204" pitchFamily="34" charset="0"/>
                <a:hlinkClick r:id="rId14"/>
              </a:rPr>
              <a:t>Install Guide</a:t>
            </a:r>
            <a:r>
              <a:rPr lang="en-US" sz="1000" dirty="0">
                <a:effectLst/>
                <a:latin typeface="Calibri" panose="020F0502020204030204" pitchFamily="34" charset="0"/>
                <a:hlinkClick r:id="rId14"/>
              </a:rPr>
              <a:t> </a:t>
            </a:r>
            <a:endParaRPr lang="en-US" sz="10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Calibri" panose="020F0502020204030204" pitchFamily="34" charset="0"/>
              </a:rPr>
              <a:t>Major release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Calibri" panose="020F0502020204030204" pitchFamily="34" charset="0"/>
            </a:endParaRPr>
          </a:p>
          <a:p>
            <a:r>
              <a:rPr lang="en-US" sz="1000" dirty="0"/>
              <a:t>Win 10 Enterprise LTSB 1607 (64 bit) or</a:t>
            </a:r>
          </a:p>
          <a:p>
            <a:r>
              <a:rPr lang="en-US" sz="1000" dirty="0"/>
              <a:t>Windows 10 Pro 20H2</a:t>
            </a:r>
          </a:p>
          <a:p>
            <a:r>
              <a:rPr lang="en-US" sz="1000" dirty="0"/>
              <a:t>Windows Server </a:t>
            </a:r>
            <a:r>
              <a:rPr lang="en-US" sz="1000" b="1" dirty="0"/>
              <a:t>2019</a:t>
            </a:r>
            <a:r>
              <a:rPr lang="en-US" sz="1000" dirty="0"/>
              <a:t> Std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09E36CD-84C8-46F5-AD02-9B627A0089BE}"/>
              </a:ext>
            </a:extLst>
          </p:cNvPr>
          <p:cNvSpPr/>
          <p:nvPr/>
        </p:nvSpPr>
        <p:spPr>
          <a:xfrm>
            <a:off x="188393" y="4619185"/>
            <a:ext cx="1307209" cy="4883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Full load, 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in place upgrade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5D323C0-021F-4FE7-B5A8-D35AC8E430B3}"/>
              </a:ext>
            </a:extLst>
          </p:cNvPr>
          <p:cNvSpPr/>
          <p:nvPr/>
        </p:nvSpPr>
        <p:spPr>
          <a:xfrm>
            <a:off x="188394" y="5222159"/>
            <a:ext cx="1306632" cy="5519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Migration (requires a database move)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69C423B-4479-4424-8115-2A1C7DC6A416}"/>
              </a:ext>
            </a:extLst>
          </p:cNvPr>
          <p:cNvSpPr/>
          <p:nvPr/>
        </p:nvSpPr>
        <p:spPr>
          <a:xfrm>
            <a:off x="187818" y="4286533"/>
            <a:ext cx="1307208" cy="22237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Color Key: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341FA9C-5D6D-49DA-9768-163521CFC455}"/>
              </a:ext>
            </a:extLst>
          </p:cNvPr>
          <p:cNvSpPr/>
          <p:nvPr/>
        </p:nvSpPr>
        <p:spPr>
          <a:xfrm>
            <a:off x="187818" y="5922335"/>
            <a:ext cx="1306632" cy="370594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Full load,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No upgrade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3249C4-F64B-4AF8-B49B-9A83646651AC}"/>
              </a:ext>
            </a:extLst>
          </p:cNvPr>
          <p:cNvSpPr txBox="1"/>
          <p:nvPr/>
        </p:nvSpPr>
        <p:spPr>
          <a:xfrm>
            <a:off x="7997548" y="4027838"/>
            <a:ext cx="1718608" cy="26007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 err="1"/>
              <a:t>wc</a:t>
            </a:r>
            <a:r>
              <a:rPr lang="en-US" sz="1100" b="1" dirty="0"/>
              <a:t> 3.1.0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100" b="1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hlinkClick r:id="rId15"/>
              </a:rPr>
              <a:t>Info page</a:t>
            </a:r>
            <a:endParaRPr lang="en-US" sz="10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 err="1">
                <a:latin typeface="Calibri" panose="020F0502020204030204" pitchFamily="34" charset="0"/>
              </a:rPr>
              <a:t>X</a:t>
            </a:r>
            <a:r>
              <a:rPr lang="en-US" sz="1000" dirty="0" err="1">
                <a:effectLst/>
                <a:latin typeface="Calibri" panose="020F0502020204030204" pitchFamily="34" charset="0"/>
              </a:rPr>
              <a:t>evo</a:t>
            </a:r>
            <a:r>
              <a:rPr lang="en-US" sz="1000" dirty="0">
                <a:effectLst/>
                <a:latin typeface="Calibri" panose="020F0502020204030204" pitchFamily="34" charset="0"/>
              </a:rPr>
              <a:t> G2-XS 4.2.0</a:t>
            </a:r>
          </a:p>
          <a:p>
            <a:r>
              <a:rPr lang="en-US" sz="1000" dirty="0" err="1">
                <a:latin typeface="Calibri" panose="020F0502020204030204" pitchFamily="34" charset="0"/>
              </a:rPr>
              <a:t>BioAccord</a:t>
            </a:r>
            <a:r>
              <a:rPr lang="en-US" sz="1000" dirty="0">
                <a:latin typeface="Calibri" panose="020F0502020204030204" pitchFamily="34" charset="0"/>
              </a:rPr>
              <a:t> 3.1.0</a:t>
            </a:r>
            <a:endParaRPr lang="en-US" sz="1000" dirty="0">
              <a:effectLst/>
              <a:latin typeface="Calibri" panose="020F0502020204030204" pitchFamily="34" charset="0"/>
            </a:endParaRPr>
          </a:p>
          <a:p>
            <a:r>
              <a:rPr lang="en-US" sz="1000" dirty="0" err="1">
                <a:latin typeface="Calibri" panose="020F0502020204030204" pitchFamily="34" charset="0"/>
              </a:rPr>
              <a:t>Vion</a:t>
            </a:r>
            <a:r>
              <a:rPr lang="en-US" sz="1000" dirty="0">
                <a:latin typeface="Calibri" panose="020F0502020204030204" pitchFamily="34" charset="0"/>
              </a:rPr>
              <a:t> IMS </a:t>
            </a:r>
            <a:r>
              <a:rPr lang="en-US" sz="1000" dirty="0" err="1">
                <a:latin typeface="Calibri" panose="020F0502020204030204" pitchFamily="34" charset="0"/>
              </a:rPr>
              <a:t>QTof</a:t>
            </a:r>
            <a:r>
              <a:rPr lang="en-US" sz="1000" dirty="0">
                <a:latin typeface="Calibri" panose="020F0502020204030204" pitchFamily="34" charset="0"/>
              </a:rPr>
              <a:t> 4.2.0</a:t>
            </a:r>
          </a:p>
          <a:p>
            <a:r>
              <a:rPr lang="en-US" sz="1000" dirty="0" err="1">
                <a:latin typeface="Calibri" panose="020F0502020204030204" pitchFamily="34" charset="0"/>
              </a:rPr>
              <a:t>Xevo</a:t>
            </a:r>
            <a:r>
              <a:rPr lang="en-US" sz="1000" dirty="0">
                <a:latin typeface="Calibri" panose="020F0502020204030204" pitchFamily="34" charset="0"/>
              </a:rPr>
              <a:t> TQ-Absolute</a:t>
            </a:r>
          </a:p>
          <a:p>
            <a:r>
              <a:rPr lang="en-US" sz="1000" dirty="0" err="1">
                <a:latin typeface="Calibri" panose="020F0502020204030204" pitchFamily="34" charset="0"/>
              </a:rPr>
              <a:t>Xevot</a:t>
            </a:r>
            <a:r>
              <a:rPr lang="en-US" sz="1000" dirty="0">
                <a:latin typeface="Calibri" panose="020F0502020204030204" pitchFamily="34" charset="0"/>
              </a:rPr>
              <a:t> TQ-XS</a:t>
            </a:r>
          </a:p>
          <a:p>
            <a:r>
              <a:rPr lang="en-US" sz="1000" dirty="0" err="1">
                <a:latin typeface="Calibri" panose="020F0502020204030204" pitchFamily="34" charset="0"/>
              </a:rPr>
              <a:t>Xevo</a:t>
            </a:r>
            <a:r>
              <a:rPr lang="en-US" sz="1000" dirty="0">
                <a:latin typeface="Calibri" panose="020F0502020204030204" pitchFamily="34" charset="0"/>
              </a:rPr>
              <a:t> TQ-S micro</a:t>
            </a:r>
          </a:p>
          <a:p>
            <a:r>
              <a:rPr lang="en-US" sz="1000" dirty="0" err="1">
                <a:latin typeface="Calibri" panose="020F0502020204030204" pitchFamily="34" charset="0"/>
              </a:rPr>
              <a:t>Xevo</a:t>
            </a:r>
            <a:r>
              <a:rPr lang="en-US" sz="1000" dirty="0">
                <a:latin typeface="Calibri" panose="020F0502020204030204" pitchFamily="34" charset="0"/>
              </a:rPr>
              <a:t> TQ-S </a:t>
            </a:r>
            <a:r>
              <a:rPr lang="en-US" sz="1000" dirty="0" err="1">
                <a:latin typeface="Calibri" panose="020F0502020204030204" pitchFamily="34" charset="0"/>
              </a:rPr>
              <a:t>cronos</a:t>
            </a:r>
            <a:endParaRPr lang="en-US" sz="1000" dirty="0">
              <a:latin typeface="Calibri" panose="020F0502020204030204" pitchFamily="34" charset="0"/>
            </a:endParaRPr>
          </a:p>
          <a:p>
            <a:r>
              <a:rPr lang="en-US" sz="1000" dirty="0">
                <a:effectLst/>
                <a:latin typeface="Calibri" panose="020F0502020204030204" pitchFamily="34" charset="0"/>
                <a:hlinkClick r:id="rId16"/>
              </a:rPr>
              <a:t>LC DP 2022 R1</a:t>
            </a:r>
            <a:endParaRPr lang="en-US" sz="10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Calibri" panose="020F0502020204030204" pitchFamily="34" charset="0"/>
            </a:endParaRPr>
          </a:p>
          <a:p>
            <a:r>
              <a:rPr lang="en-US" sz="1000" dirty="0"/>
              <a:t>Win 10 Enterprise</a:t>
            </a:r>
            <a:r>
              <a:rPr lang="en-US" sz="1000" b="1" dirty="0"/>
              <a:t> LTSC 2021 (21H2) </a:t>
            </a:r>
            <a:r>
              <a:rPr lang="en-US" sz="1000" dirty="0"/>
              <a:t>or</a:t>
            </a:r>
          </a:p>
          <a:p>
            <a:r>
              <a:rPr lang="en-US" sz="1000" dirty="0"/>
              <a:t>Windows 10 Pro </a:t>
            </a:r>
            <a:r>
              <a:rPr lang="en-US" sz="1000" b="1" dirty="0"/>
              <a:t>21H2</a:t>
            </a:r>
          </a:p>
          <a:p>
            <a:r>
              <a:rPr lang="en-US" sz="1000" dirty="0"/>
              <a:t>Windows Server 2019 Std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994720-2EF6-4EB9-A1DB-489AA3F1FC0B}"/>
              </a:ext>
            </a:extLst>
          </p:cNvPr>
          <p:cNvCxnSpPr>
            <a:stCxn id="156" idx="3"/>
          </p:cNvCxnSpPr>
          <p:nvPr/>
        </p:nvCxnSpPr>
        <p:spPr>
          <a:xfrm>
            <a:off x="1222841" y="1803018"/>
            <a:ext cx="47095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A712D2D-F6E8-4813-9573-7714566CB720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4541162" y="2596426"/>
            <a:ext cx="713107" cy="18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DF286C6-5412-498B-8374-407EC7A1A979}"/>
              </a:ext>
            </a:extLst>
          </p:cNvPr>
          <p:cNvSpPr txBox="1"/>
          <p:nvPr/>
        </p:nvSpPr>
        <p:spPr>
          <a:xfrm>
            <a:off x="4773620" y="2257872"/>
            <a:ext cx="437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Tof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5399BEF-B8B5-42AC-8DFC-2835F0909B71}"/>
              </a:ext>
            </a:extLst>
          </p:cNvPr>
          <p:cNvSpPr txBox="1"/>
          <p:nvPr/>
        </p:nvSpPr>
        <p:spPr>
          <a:xfrm>
            <a:off x="7027579" y="4973129"/>
            <a:ext cx="950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MS Quan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171297E-5D89-49A8-B6B5-1752043A1E37}"/>
              </a:ext>
            </a:extLst>
          </p:cNvPr>
          <p:cNvCxnSpPr/>
          <p:nvPr/>
        </p:nvCxnSpPr>
        <p:spPr>
          <a:xfrm>
            <a:off x="7358463" y="2776756"/>
            <a:ext cx="68103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A3D413B-BB3A-4C80-9AC1-896621C441FB}"/>
              </a:ext>
            </a:extLst>
          </p:cNvPr>
          <p:cNvCxnSpPr>
            <a:cxnSpLocks/>
            <a:endCxn id="27" idx="1"/>
          </p:cNvCxnSpPr>
          <p:nvPr/>
        </p:nvCxnSpPr>
        <p:spPr>
          <a:xfrm>
            <a:off x="7078002" y="5317809"/>
            <a:ext cx="919546" cy="103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B1E1CD22-104E-4721-927C-2FD55055B180}"/>
              </a:ext>
            </a:extLst>
          </p:cNvPr>
          <p:cNvSpPr txBox="1"/>
          <p:nvPr/>
        </p:nvSpPr>
        <p:spPr>
          <a:xfrm>
            <a:off x="314616" y="2257872"/>
            <a:ext cx="734254" cy="5078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UNIFI 1.9.4 or UNIFI 1.9.4 HF1</a:t>
            </a:r>
            <a:endParaRPr lang="en-US" sz="700" dirty="0">
              <a:effectLst/>
              <a:latin typeface="Calibri" panose="020F0502020204030204" pitchFamily="34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97ACDA8-81A1-4475-AD0B-36DC0E447855}"/>
              </a:ext>
            </a:extLst>
          </p:cNvPr>
          <p:cNvCxnSpPr>
            <a:cxnSpLocks/>
          </p:cNvCxnSpPr>
          <p:nvPr/>
        </p:nvCxnSpPr>
        <p:spPr>
          <a:xfrm>
            <a:off x="4541162" y="3902750"/>
            <a:ext cx="3498331" cy="72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7D6C960-7F31-49B8-B5FB-5CD3213F042A}"/>
              </a:ext>
            </a:extLst>
          </p:cNvPr>
          <p:cNvCxnSpPr>
            <a:cxnSpLocks/>
          </p:cNvCxnSpPr>
          <p:nvPr/>
        </p:nvCxnSpPr>
        <p:spPr>
          <a:xfrm>
            <a:off x="4541162" y="4123153"/>
            <a:ext cx="3456386" cy="12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E5CE1111-BC51-4B49-8CB5-61A22A69C076}"/>
              </a:ext>
            </a:extLst>
          </p:cNvPr>
          <p:cNvCxnSpPr>
            <a:stCxn id="156" idx="0"/>
            <a:endCxn id="21" idx="0"/>
          </p:cNvCxnSpPr>
          <p:nvPr/>
        </p:nvCxnSpPr>
        <p:spPr>
          <a:xfrm rot="16200000" flipH="1">
            <a:off x="3459724" y="-1475980"/>
            <a:ext cx="72855" cy="5628818"/>
          </a:xfrm>
          <a:prstGeom prst="bentConnector3">
            <a:avLst>
              <a:gd name="adj1" fmla="val -313774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ED571BE5-2D6C-4F36-9FE3-562CCE101537}"/>
              </a:ext>
            </a:extLst>
          </p:cNvPr>
          <p:cNvCxnSpPr>
            <a:stCxn id="156" idx="0"/>
            <a:endCxn id="30" idx="0"/>
          </p:cNvCxnSpPr>
          <p:nvPr/>
        </p:nvCxnSpPr>
        <p:spPr>
          <a:xfrm rot="16200000" flipH="1">
            <a:off x="4722501" y="-2738756"/>
            <a:ext cx="77846" cy="8159362"/>
          </a:xfrm>
          <a:prstGeom prst="bentConnector3">
            <a:avLst>
              <a:gd name="adj1" fmla="val -293657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3BA67E3-C514-AB41-810F-E772F0541D47}"/>
              </a:ext>
            </a:extLst>
          </p:cNvPr>
          <p:cNvCxnSpPr>
            <a:cxnSpLocks/>
            <a:stCxn id="30" idx="3"/>
          </p:cNvCxnSpPr>
          <p:nvPr/>
        </p:nvCxnSpPr>
        <p:spPr>
          <a:xfrm>
            <a:off x="9642716" y="2680204"/>
            <a:ext cx="33187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8B2BB90B-8590-5B9D-C916-20F373D619FE}"/>
              </a:ext>
            </a:extLst>
          </p:cNvPr>
          <p:cNvSpPr txBox="1"/>
          <p:nvPr/>
        </p:nvSpPr>
        <p:spPr>
          <a:xfrm>
            <a:off x="10176278" y="4045321"/>
            <a:ext cx="1785054" cy="26007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 err="1"/>
              <a:t>wc</a:t>
            </a:r>
            <a:r>
              <a:rPr lang="en-US" sz="1100" b="1" dirty="0"/>
              <a:t> 3.2.0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100" b="1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hlinkClick r:id="rId17"/>
              </a:rPr>
              <a:t>Info page</a:t>
            </a:r>
            <a:endParaRPr lang="en-US" sz="10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 err="1">
                <a:latin typeface="Calibri" panose="020F0502020204030204" pitchFamily="34" charset="0"/>
              </a:rPr>
              <a:t>X</a:t>
            </a:r>
            <a:r>
              <a:rPr lang="en-US" sz="1000" dirty="0" err="1">
                <a:effectLst/>
                <a:latin typeface="Calibri" panose="020F0502020204030204" pitchFamily="34" charset="0"/>
              </a:rPr>
              <a:t>evo</a:t>
            </a:r>
            <a:r>
              <a:rPr lang="en-US" sz="1000" dirty="0">
                <a:effectLst/>
                <a:latin typeface="Calibri" panose="020F0502020204030204" pitchFamily="34" charset="0"/>
              </a:rPr>
              <a:t> G2-XS 4.4.0</a:t>
            </a:r>
          </a:p>
          <a:p>
            <a:r>
              <a:rPr lang="en-US" sz="1000" dirty="0" err="1">
                <a:latin typeface="Calibri" panose="020F0502020204030204" pitchFamily="34" charset="0"/>
              </a:rPr>
              <a:t>BioAccord</a:t>
            </a:r>
            <a:r>
              <a:rPr lang="en-US" sz="1000" dirty="0">
                <a:latin typeface="Calibri" panose="020F0502020204030204" pitchFamily="34" charset="0"/>
              </a:rPr>
              <a:t> 3.3.0</a:t>
            </a:r>
            <a:endParaRPr lang="en-US" sz="1000" dirty="0">
              <a:effectLst/>
              <a:latin typeface="Calibri" panose="020F0502020204030204" pitchFamily="34" charset="0"/>
            </a:endParaRPr>
          </a:p>
          <a:p>
            <a:r>
              <a:rPr lang="en-US" sz="1000" dirty="0" err="1">
                <a:latin typeface="Calibri" panose="020F0502020204030204" pitchFamily="34" charset="0"/>
              </a:rPr>
              <a:t>Vion</a:t>
            </a:r>
            <a:r>
              <a:rPr lang="en-US" sz="1000" dirty="0">
                <a:latin typeface="Calibri" panose="020F0502020204030204" pitchFamily="34" charset="0"/>
              </a:rPr>
              <a:t> IMS </a:t>
            </a:r>
            <a:r>
              <a:rPr lang="en-US" sz="1000" dirty="0" err="1">
                <a:latin typeface="Calibri" panose="020F0502020204030204" pitchFamily="34" charset="0"/>
              </a:rPr>
              <a:t>QTof</a:t>
            </a:r>
            <a:r>
              <a:rPr lang="en-US" sz="1000" dirty="0">
                <a:latin typeface="Calibri" panose="020F0502020204030204" pitchFamily="34" charset="0"/>
              </a:rPr>
              <a:t> (not supported)</a:t>
            </a:r>
          </a:p>
          <a:p>
            <a:r>
              <a:rPr lang="en-US" sz="1000" dirty="0" err="1">
                <a:latin typeface="Calibri" panose="020F0502020204030204" pitchFamily="34" charset="0"/>
              </a:rPr>
              <a:t>Xevo</a:t>
            </a:r>
            <a:r>
              <a:rPr lang="en-US" sz="1000" dirty="0">
                <a:latin typeface="Calibri" panose="020F0502020204030204" pitchFamily="34" charset="0"/>
              </a:rPr>
              <a:t> TQ-Absolute 1.4.0</a:t>
            </a:r>
          </a:p>
          <a:p>
            <a:r>
              <a:rPr lang="en-US" sz="1000" dirty="0" err="1">
                <a:latin typeface="Calibri" panose="020F0502020204030204" pitchFamily="34" charset="0"/>
              </a:rPr>
              <a:t>Xevot</a:t>
            </a:r>
            <a:r>
              <a:rPr lang="en-US" sz="1000" dirty="0">
                <a:latin typeface="Calibri" panose="020F0502020204030204" pitchFamily="34" charset="0"/>
              </a:rPr>
              <a:t> TQ-XS 1.4.0</a:t>
            </a:r>
          </a:p>
          <a:p>
            <a:r>
              <a:rPr lang="en-US" sz="1000" dirty="0" err="1">
                <a:latin typeface="Calibri" panose="020F0502020204030204" pitchFamily="34" charset="0"/>
              </a:rPr>
              <a:t>Xevo</a:t>
            </a:r>
            <a:r>
              <a:rPr lang="en-US" sz="1000" dirty="0">
                <a:latin typeface="Calibri" panose="020F0502020204030204" pitchFamily="34" charset="0"/>
              </a:rPr>
              <a:t> TQ-S micro 1.4.0</a:t>
            </a:r>
          </a:p>
          <a:p>
            <a:r>
              <a:rPr lang="en-US" sz="1000" dirty="0" err="1">
                <a:latin typeface="Calibri" panose="020F0502020204030204" pitchFamily="34" charset="0"/>
              </a:rPr>
              <a:t>Xevo</a:t>
            </a:r>
            <a:r>
              <a:rPr lang="en-US" sz="1000" dirty="0">
                <a:latin typeface="Calibri" panose="020F0502020204030204" pitchFamily="34" charset="0"/>
              </a:rPr>
              <a:t> TQ-S </a:t>
            </a:r>
            <a:r>
              <a:rPr lang="en-US" sz="1000" dirty="0" err="1">
                <a:latin typeface="Calibri" panose="020F0502020204030204" pitchFamily="34" charset="0"/>
              </a:rPr>
              <a:t>cronos</a:t>
            </a:r>
            <a:r>
              <a:rPr lang="en-US" sz="1000" dirty="0">
                <a:latin typeface="Calibri" panose="020F0502020204030204" pitchFamily="34" charset="0"/>
              </a:rPr>
              <a:t> 1.4.0</a:t>
            </a:r>
          </a:p>
          <a:p>
            <a:r>
              <a:rPr lang="en-US" sz="1000" dirty="0">
                <a:effectLst/>
                <a:latin typeface="Calibri" panose="020F0502020204030204" pitchFamily="34" charset="0"/>
                <a:hlinkClick r:id="rId18"/>
              </a:rPr>
              <a:t>LC DP 2023 R</a:t>
            </a:r>
            <a:r>
              <a:rPr lang="en-US" sz="1000" dirty="0">
                <a:latin typeface="Calibri" panose="020F0502020204030204" pitchFamily="34" charset="0"/>
                <a:hlinkClick r:id="rId18"/>
              </a:rPr>
              <a:t>2</a:t>
            </a:r>
            <a:endParaRPr lang="en-US" sz="10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Calibri" panose="020F0502020204030204" pitchFamily="34" charset="0"/>
            </a:endParaRPr>
          </a:p>
          <a:p>
            <a:r>
              <a:rPr lang="en-US" sz="1000" dirty="0"/>
              <a:t>Win 10 Enterprise</a:t>
            </a:r>
            <a:r>
              <a:rPr lang="en-US" sz="1000" b="1" dirty="0"/>
              <a:t> LTSC 2021 (21H2) </a:t>
            </a:r>
            <a:r>
              <a:rPr lang="en-US" sz="1000" dirty="0"/>
              <a:t>or</a:t>
            </a:r>
          </a:p>
          <a:p>
            <a:r>
              <a:rPr lang="en-US" sz="1000" dirty="0"/>
              <a:t>Windows 10 Pro </a:t>
            </a:r>
            <a:r>
              <a:rPr lang="en-US" sz="1000" b="1" dirty="0"/>
              <a:t>22H2</a:t>
            </a:r>
          </a:p>
          <a:p>
            <a:r>
              <a:rPr lang="en-US" sz="1000" dirty="0"/>
              <a:t>Windows Server 2019 Std</a:t>
            </a:r>
          </a:p>
        </p:txBody>
      </p:sp>
      <p:cxnSp>
        <p:nvCxnSpPr>
          <p:cNvPr id="138" name="Connector: Elbow 137">
            <a:extLst>
              <a:ext uri="{FF2B5EF4-FFF2-40B4-BE49-F238E27FC236}">
                <a16:creationId xmlns:a16="http://schemas.microsoft.com/office/drawing/2014/main" id="{5DEE5396-619A-DD43-1773-9FBFE8D822D9}"/>
              </a:ext>
            </a:extLst>
          </p:cNvPr>
          <p:cNvCxnSpPr>
            <a:cxnSpLocks/>
            <a:stCxn id="30" idx="0"/>
            <a:endCxn id="27" idx="3"/>
          </p:cNvCxnSpPr>
          <p:nvPr/>
        </p:nvCxnSpPr>
        <p:spPr>
          <a:xfrm rot="16200000" flipH="1">
            <a:off x="7304457" y="2916496"/>
            <a:ext cx="3948346" cy="875051"/>
          </a:xfrm>
          <a:prstGeom prst="bentConnector4">
            <a:avLst>
              <a:gd name="adj1" fmla="val -7702"/>
              <a:gd name="adj2" fmla="val 126124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43B27ACF-23FC-B331-0F6D-957252913761}"/>
              </a:ext>
            </a:extLst>
          </p:cNvPr>
          <p:cNvCxnSpPr>
            <a:cxnSpLocks/>
          </p:cNvCxnSpPr>
          <p:nvPr/>
        </p:nvCxnSpPr>
        <p:spPr>
          <a:xfrm>
            <a:off x="9735224" y="5922335"/>
            <a:ext cx="44105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4421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2A88E0-E390-4BAB-872C-BC84BF58497E}"/>
              </a:ext>
            </a:extLst>
          </p:cNvPr>
          <p:cNvSpPr txBox="1"/>
          <p:nvPr/>
        </p:nvSpPr>
        <p:spPr>
          <a:xfrm>
            <a:off x="207030" y="669297"/>
            <a:ext cx="649127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UNIFI 1.6</a:t>
            </a:r>
            <a:endParaRPr lang="en-US" sz="9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9E8FC7-62C7-46AE-8DE4-D22F7347A8B8}"/>
              </a:ext>
            </a:extLst>
          </p:cNvPr>
          <p:cNvSpPr txBox="1"/>
          <p:nvPr/>
        </p:nvSpPr>
        <p:spPr>
          <a:xfrm>
            <a:off x="1021675" y="1192140"/>
            <a:ext cx="719549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UNIFI 1.6.1</a:t>
            </a:r>
            <a:endParaRPr lang="en-US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EF9573-D59A-48E8-A76B-B2EF3F930A97}"/>
              </a:ext>
            </a:extLst>
          </p:cNvPr>
          <p:cNvSpPr txBox="1"/>
          <p:nvPr/>
        </p:nvSpPr>
        <p:spPr>
          <a:xfrm>
            <a:off x="1880147" y="1579094"/>
            <a:ext cx="653161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UNIFI 1.7</a:t>
            </a:r>
            <a:endParaRPr lang="en-US" sz="11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C15216-97E8-4824-A45A-A4A1C8A626E9}"/>
              </a:ext>
            </a:extLst>
          </p:cNvPr>
          <p:cNvSpPr txBox="1"/>
          <p:nvPr/>
        </p:nvSpPr>
        <p:spPr>
          <a:xfrm>
            <a:off x="2539865" y="1902921"/>
            <a:ext cx="77273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UNIFI 1.7.1 or 1.7.1 B</a:t>
            </a:r>
            <a:endParaRPr lang="en-US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6B8B86-4494-48D4-B363-B6AFD04AAC36}"/>
              </a:ext>
            </a:extLst>
          </p:cNvPr>
          <p:cNvSpPr txBox="1"/>
          <p:nvPr/>
        </p:nvSpPr>
        <p:spPr>
          <a:xfrm>
            <a:off x="3467459" y="2480948"/>
            <a:ext cx="752943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UNIFI 1.8.0</a:t>
            </a:r>
            <a:endParaRPr lang="en-US" sz="11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7A0D93-D67A-45D0-8ECE-90DA2832AACD}"/>
              </a:ext>
            </a:extLst>
          </p:cNvPr>
          <p:cNvSpPr txBox="1"/>
          <p:nvPr/>
        </p:nvSpPr>
        <p:spPr>
          <a:xfrm>
            <a:off x="4322988" y="2913579"/>
            <a:ext cx="752943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UNIFI 1.8.1</a:t>
            </a:r>
            <a:endParaRPr lang="en-US" sz="7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3BC117-2F9D-4052-8EAC-9DC2F6CD40BD}"/>
              </a:ext>
            </a:extLst>
          </p:cNvPr>
          <p:cNvSpPr txBox="1"/>
          <p:nvPr/>
        </p:nvSpPr>
        <p:spPr>
          <a:xfrm>
            <a:off x="5065262" y="3402446"/>
            <a:ext cx="783488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UNIFI 1.8.2</a:t>
            </a:r>
            <a:endParaRPr lang="en-US" sz="7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F7442B-73B4-49AE-8108-B87CEE855C38}"/>
              </a:ext>
            </a:extLst>
          </p:cNvPr>
          <p:cNvSpPr txBox="1"/>
          <p:nvPr/>
        </p:nvSpPr>
        <p:spPr>
          <a:xfrm>
            <a:off x="5848750" y="3775897"/>
            <a:ext cx="847715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UNIFI 1.9.2</a:t>
            </a:r>
            <a:endParaRPr lang="en-US" sz="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DD3FFB-34BE-4C38-85DF-2203AD689049}"/>
              </a:ext>
            </a:extLst>
          </p:cNvPr>
          <p:cNvSpPr txBox="1"/>
          <p:nvPr/>
        </p:nvSpPr>
        <p:spPr>
          <a:xfrm>
            <a:off x="6790608" y="4169952"/>
            <a:ext cx="777797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UNIFI 1.9.3</a:t>
            </a:r>
            <a:endParaRPr lang="en-US" sz="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56C6EB8-FBBE-4C1E-8637-86A27A43CB84}"/>
              </a:ext>
            </a:extLst>
          </p:cNvPr>
          <p:cNvSpPr txBox="1"/>
          <p:nvPr/>
        </p:nvSpPr>
        <p:spPr>
          <a:xfrm>
            <a:off x="7568405" y="4544341"/>
            <a:ext cx="734254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UNIFI 1.9.4</a:t>
            </a:r>
            <a:endParaRPr lang="en-US" sz="700" dirty="0">
              <a:effectLst/>
              <a:latin typeface="Calibri" panose="020F0502020204030204" pitchFamily="34" charset="0"/>
            </a:endParaRPr>
          </a:p>
        </p:txBody>
      </p:sp>
      <p:cxnSp>
        <p:nvCxnSpPr>
          <p:cNvPr id="43" name="Connector: Curved 42">
            <a:extLst>
              <a:ext uri="{FF2B5EF4-FFF2-40B4-BE49-F238E27FC236}">
                <a16:creationId xmlns:a16="http://schemas.microsoft.com/office/drawing/2014/main" id="{5D4233C8-F282-44D1-8077-0C2FAC640F0A}"/>
              </a:ext>
            </a:extLst>
          </p:cNvPr>
          <p:cNvCxnSpPr>
            <a:cxnSpLocks/>
            <a:stCxn id="10" idx="3"/>
            <a:endCxn id="11" idx="0"/>
          </p:cNvCxnSpPr>
          <p:nvPr/>
        </p:nvCxnSpPr>
        <p:spPr>
          <a:xfrm>
            <a:off x="2533308" y="1694510"/>
            <a:ext cx="392925" cy="208411"/>
          </a:xfrm>
          <a:prstGeom prst="curvedConnector2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Curved 48">
            <a:extLst>
              <a:ext uri="{FF2B5EF4-FFF2-40B4-BE49-F238E27FC236}">
                <a16:creationId xmlns:a16="http://schemas.microsoft.com/office/drawing/2014/main" id="{43DF9340-CCAF-4089-A30D-09B012DC71F6}"/>
              </a:ext>
            </a:extLst>
          </p:cNvPr>
          <p:cNvCxnSpPr>
            <a:cxnSpLocks/>
            <a:stCxn id="13" idx="3"/>
            <a:endCxn id="14" idx="0"/>
          </p:cNvCxnSpPr>
          <p:nvPr/>
        </p:nvCxnSpPr>
        <p:spPr>
          <a:xfrm>
            <a:off x="4220402" y="2596364"/>
            <a:ext cx="479058" cy="31721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Curved 50">
            <a:extLst>
              <a:ext uri="{FF2B5EF4-FFF2-40B4-BE49-F238E27FC236}">
                <a16:creationId xmlns:a16="http://schemas.microsoft.com/office/drawing/2014/main" id="{2496FD85-F6CB-4822-A9D0-27960003BD37}"/>
              </a:ext>
            </a:extLst>
          </p:cNvPr>
          <p:cNvCxnSpPr>
            <a:cxnSpLocks/>
            <a:stCxn id="14" idx="3"/>
            <a:endCxn id="15" idx="0"/>
          </p:cNvCxnSpPr>
          <p:nvPr/>
        </p:nvCxnSpPr>
        <p:spPr>
          <a:xfrm>
            <a:off x="5075931" y="3028995"/>
            <a:ext cx="381075" cy="373451"/>
          </a:xfrm>
          <a:prstGeom prst="curvedConnector2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or: Curved 52">
            <a:extLst>
              <a:ext uri="{FF2B5EF4-FFF2-40B4-BE49-F238E27FC236}">
                <a16:creationId xmlns:a16="http://schemas.microsoft.com/office/drawing/2014/main" id="{2B4095C0-8A30-466C-B297-C619A47D4134}"/>
              </a:ext>
            </a:extLst>
          </p:cNvPr>
          <p:cNvCxnSpPr>
            <a:cxnSpLocks/>
            <a:stCxn id="15" idx="3"/>
            <a:endCxn id="16" idx="0"/>
          </p:cNvCxnSpPr>
          <p:nvPr/>
        </p:nvCxnSpPr>
        <p:spPr>
          <a:xfrm>
            <a:off x="5848750" y="3517862"/>
            <a:ext cx="423858" cy="258035"/>
          </a:xfrm>
          <a:prstGeom prst="curvedConnector2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Curved 54">
            <a:extLst>
              <a:ext uri="{FF2B5EF4-FFF2-40B4-BE49-F238E27FC236}">
                <a16:creationId xmlns:a16="http://schemas.microsoft.com/office/drawing/2014/main" id="{B3A762FA-4E9F-4A97-8A57-8B4664DDAA04}"/>
              </a:ext>
            </a:extLst>
          </p:cNvPr>
          <p:cNvCxnSpPr>
            <a:stCxn id="16" idx="3"/>
            <a:endCxn id="17" idx="0"/>
          </p:cNvCxnSpPr>
          <p:nvPr/>
        </p:nvCxnSpPr>
        <p:spPr>
          <a:xfrm>
            <a:off x="6696465" y="3891313"/>
            <a:ext cx="483042" cy="278639"/>
          </a:xfrm>
          <a:prstGeom prst="curvedConnector2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Curved 56">
            <a:extLst>
              <a:ext uri="{FF2B5EF4-FFF2-40B4-BE49-F238E27FC236}">
                <a16:creationId xmlns:a16="http://schemas.microsoft.com/office/drawing/2014/main" id="{C952C98C-C23F-42B2-B30D-2F849EA898C4}"/>
              </a:ext>
            </a:extLst>
          </p:cNvPr>
          <p:cNvCxnSpPr>
            <a:stCxn id="17" idx="3"/>
            <a:endCxn id="18" idx="0"/>
          </p:cNvCxnSpPr>
          <p:nvPr/>
        </p:nvCxnSpPr>
        <p:spPr>
          <a:xfrm>
            <a:off x="7568405" y="4285368"/>
            <a:ext cx="367127" cy="258973"/>
          </a:xfrm>
          <a:prstGeom prst="curvedConnector2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or: Curved 71">
            <a:extLst>
              <a:ext uri="{FF2B5EF4-FFF2-40B4-BE49-F238E27FC236}">
                <a16:creationId xmlns:a16="http://schemas.microsoft.com/office/drawing/2014/main" id="{81200AF6-9E61-43F6-B4F6-EFF730DD4DDA}"/>
              </a:ext>
            </a:extLst>
          </p:cNvPr>
          <p:cNvCxnSpPr>
            <a:stCxn id="15" idx="3"/>
            <a:endCxn id="18" idx="0"/>
          </p:cNvCxnSpPr>
          <p:nvPr/>
        </p:nvCxnSpPr>
        <p:spPr>
          <a:xfrm>
            <a:off x="5848750" y="3517862"/>
            <a:ext cx="2086782" cy="1026479"/>
          </a:xfrm>
          <a:prstGeom prst="curvedConnector2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Curved 73">
            <a:extLst>
              <a:ext uri="{FF2B5EF4-FFF2-40B4-BE49-F238E27FC236}">
                <a16:creationId xmlns:a16="http://schemas.microsoft.com/office/drawing/2014/main" id="{F027EFBB-A467-443C-BC41-6D66194CCB6A}"/>
              </a:ext>
            </a:extLst>
          </p:cNvPr>
          <p:cNvCxnSpPr>
            <a:stCxn id="13" idx="3"/>
            <a:endCxn id="15" idx="0"/>
          </p:cNvCxnSpPr>
          <p:nvPr/>
        </p:nvCxnSpPr>
        <p:spPr>
          <a:xfrm>
            <a:off x="4220402" y="2596364"/>
            <a:ext cx="1236604" cy="806082"/>
          </a:xfrm>
          <a:prstGeom prst="curvedConnector2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9C3C0303-F54C-489B-A01E-4AD91E7C9276}"/>
              </a:ext>
            </a:extLst>
          </p:cNvPr>
          <p:cNvSpPr txBox="1"/>
          <p:nvPr/>
        </p:nvSpPr>
        <p:spPr>
          <a:xfrm>
            <a:off x="8180644" y="5070569"/>
            <a:ext cx="908632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UNIFI 1.9.4 HF1</a:t>
            </a:r>
            <a:endParaRPr lang="en-US" sz="700" dirty="0">
              <a:effectLst/>
              <a:latin typeface="Calibri" panose="020F0502020204030204" pitchFamily="34" charset="0"/>
            </a:endParaRPr>
          </a:p>
        </p:txBody>
      </p:sp>
      <p:cxnSp>
        <p:nvCxnSpPr>
          <p:cNvPr id="132" name="Connector: Curved 131">
            <a:extLst>
              <a:ext uri="{FF2B5EF4-FFF2-40B4-BE49-F238E27FC236}">
                <a16:creationId xmlns:a16="http://schemas.microsoft.com/office/drawing/2014/main" id="{FCC4324A-1E1E-4D67-99F1-120E5DF24A35}"/>
              </a:ext>
            </a:extLst>
          </p:cNvPr>
          <p:cNvCxnSpPr>
            <a:stCxn id="18" idx="3"/>
            <a:endCxn id="77" idx="0"/>
          </p:cNvCxnSpPr>
          <p:nvPr/>
        </p:nvCxnSpPr>
        <p:spPr>
          <a:xfrm>
            <a:off x="8302659" y="4659757"/>
            <a:ext cx="332301" cy="410812"/>
          </a:xfrm>
          <a:prstGeom prst="curvedConnector2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or: Curved 146">
            <a:extLst>
              <a:ext uri="{FF2B5EF4-FFF2-40B4-BE49-F238E27FC236}">
                <a16:creationId xmlns:a16="http://schemas.microsoft.com/office/drawing/2014/main" id="{A213FFDD-7265-46FC-8D7C-5C1DEE1AF27A}"/>
              </a:ext>
            </a:extLst>
          </p:cNvPr>
          <p:cNvCxnSpPr>
            <a:cxnSpLocks/>
            <a:stCxn id="77" idx="3"/>
            <a:endCxn id="158" idx="0"/>
          </p:cNvCxnSpPr>
          <p:nvPr/>
        </p:nvCxnSpPr>
        <p:spPr>
          <a:xfrm>
            <a:off x="9089276" y="5185985"/>
            <a:ext cx="435146" cy="258834"/>
          </a:xfrm>
          <a:prstGeom prst="curvedConnector2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8" name="Picture 157" descr="Icon&#10;&#10;Description automatically generated">
            <a:extLst>
              <a:ext uri="{FF2B5EF4-FFF2-40B4-BE49-F238E27FC236}">
                <a16:creationId xmlns:a16="http://schemas.microsoft.com/office/drawing/2014/main" id="{98796E73-6285-444F-BFE5-2A95E468F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9276" y="5444819"/>
            <a:ext cx="870292" cy="870292"/>
          </a:xfrm>
          <a:prstGeom prst="rect">
            <a:avLst/>
          </a:prstGeom>
        </p:spPr>
      </p:pic>
      <p:sp>
        <p:nvSpPr>
          <p:cNvPr id="159" name="Rectangle 158">
            <a:extLst>
              <a:ext uri="{FF2B5EF4-FFF2-40B4-BE49-F238E27FC236}">
                <a16:creationId xmlns:a16="http://schemas.microsoft.com/office/drawing/2014/main" id="{DA19C944-7262-4B8B-94D0-DD9B4F8C1AF2}"/>
              </a:ext>
            </a:extLst>
          </p:cNvPr>
          <p:cNvSpPr/>
          <p:nvPr/>
        </p:nvSpPr>
        <p:spPr>
          <a:xfrm>
            <a:off x="10627958" y="633523"/>
            <a:ext cx="1307209" cy="4883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Full load, 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in place upgrade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E3D8F3E0-AB7B-4CE6-ACDB-42A7323BE001}"/>
              </a:ext>
            </a:extLst>
          </p:cNvPr>
          <p:cNvSpPr/>
          <p:nvPr/>
        </p:nvSpPr>
        <p:spPr>
          <a:xfrm>
            <a:off x="10627959" y="1253900"/>
            <a:ext cx="1307208" cy="2223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Patch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ED05EB2E-B0C7-4577-A99D-EC54C6308150}"/>
              </a:ext>
            </a:extLst>
          </p:cNvPr>
          <p:cNvSpPr/>
          <p:nvPr/>
        </p:nvSpPr>
        <p:spPr>
          <a:xfrm>
            <a:off x="10627383" y="1611781"/>
            <a:ext cx="1306632" cy="5822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Migration (requires a database move)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F2EB304B-0829-4B81-AA10-D793B3B1C7A3}"/>
              </a:ext>
            </a:extLst>
          </p:cNvPr>
          <p:cNvSpPr/>
          <p:nvPr/>
        </p:nvSpPr>
        <p:spPr>
          <a:xfrm>
            <a:off x="10627383" y="316773"/>
            <a:ext cx="1307208" cy="22237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Color Key: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F7D73D9-8489-4E45-9CD9-6D3F415ED6C8}"/>
              </a:ext>
            </a:extLst>
          </p:cNvPr>
          <p:cNvSpPr/>
          <p:nvPr/>
        </p:nvSpPr>
        <p:spPr>
          <a:xfrm>
            <a:off x="2404951" y="243689"/>
            <a:ext cx="3344695" cy="758879"/>
          </a:xfrm>
          <a:prstGeom prst="rect">
            <a:avLst/>
          </a:prstGeom>
          <a:solidFill>
            <a:schemeClr val="bg1"/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UNIFI and waters_connect/UNIFI</a:t>
            </a:r>
          </a:p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Upgrade/Migration Pathways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06A196E-F532-4907-B82D-30C2F9626E7D}"/>
              </a:ext>
            </a:extLst>
          </p:cNvPr>
          <p:cNvSpPr/>
          <p:nvPr/>
        </p:nvSpPr>
        <p:spPr>
          <a:xfrm>
            <a:off x="24065" y="66360"/>
            <a:ext cx="10227282" cy="6623001"/>
          </a:xfrm>
          <a:prstGeom prst="roundRect">
            <a:avLst>
              <a:gd name="adj" fmla="val 2021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6" name="Picture 155">
            <a:extLst>
              <a:ext uri="{FF2B5EF4-FFF2-40B4-BE49-F238E27FC236}">
                <a16:creationId xmlns:a16="http://schemas.microsoft.com/office/drawing/2014/main" id="{1F401E77-594F-460C-9C89-05D819B8A0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5702" y="157005"/>
            <a:ext cx="1082196" cy="10020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40BF432-1244-45BA-8384-102358E90F84}"/>
              </a:ext>
            </a:extLst>
          </p:cNvPr>
          <p:cNvSpPr txBox="1"/>
          <p:nvPr/>
        </p:nvSpPr>
        <p:spPr>
          <a:xfrm>
            <a:off x="725287" y="6431744"/>
            <a:ext cx="6463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Product is activated using UNIFI licenses (waters_connect licenses cannot be used to activate UNIFI)</a:t>
            </a:r>
          </a:p>
        </p:txBody>
      </p: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76D4EF0D-78CB-47FB-A530-40669CDB4F80}"/>
              </a:ext>
            </a:extLst>
          </p:cNvPr>
          <p:cNvCxnSpPr>
            <a:stCxn id="15" idx="3"/>
            <a:endCxn id="17" idx="0"/>
          </p:cNvCxnSpPr>
          <p:nvPr/>
        </p:nvCxnSpPr>
        <p:spPr>
          <a:xfrm>
            <a:off x="5848750" y="3517862"/>
            <a:ext cx="1330757" cy="652090"/>
          </a:xfrm>
          <a:prstGeom prst="curvedConnector2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BA2ABA72-903C-402D-AFE9-001BE8842DE7}"/>
              </a:ext>
            </a:extLst>
          </p:cNvPr>
          <p:cNvCxnSpPr>
            <a:stCxn id="16" idx="3"/>
            <a:endCxn id="18" idx="0"/>
          </p:cNvCxnSpPr>
          <p:nvPr/>
        </p:nvCxnSpPr>
        <p:spPr>
          <a:xfrm>
            <a:off x="6696465" y="3891313"/>
            <a:ext cx="1239067" cy="653028"/>
          </a:xfrm>
          <a:prstGeom prst="curvedConnector2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E32D3AD-D13C-43DA-828D-A395AA3EABC9}"/>
              </a:ext>
            </a:extLst>
          </p:cNvPr>
          <p:cNvSpPr txBox="1"/>
          <p:nvPr/>
        </p:nvSpPr>
        <p:spPr>
          <a:xfrm>
            <a:off x="243578" y="4411029"/>
            <a:ext cx="2161373" cy="400110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1000" dirty="0"/>
              <a:t>Win 7 Pro SP1 (64 bit)</a:t>
            </a:r>
          </a:p>
          <a:p>
            <a:r>
              <a:rPr lang="en-US" sz="1000" dirty="0"/>
              <a:t>Windows Server 2008 R2 SP1 (64 bit)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9155CEE-36B6-410F-8BAF-B90700525E95}"/>
              </a:ext>
            </a:extLst>
          </p:cNvPr>
          <p:cNvSpPr txBox="1"/>
          <p:nvPr/>
        </p:nvSpPr>
        <p:spPr>
          <a:xfrm>
            <a:off x="243577" y="4925465"/>
            <a:ext cx="2161373" cy="400110"/>
          </a:xfrm>
          <a:prstGeom prst="rect">
            <a:avLst/>
          </a:prstGeom>
          <a:noFill/>
          <a:ln w="38100">
            <a:solidFill>
              <a:srgbClr val="00B0F0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1000" dirty="0"/>
              <a:t>Win 7 Pro or Enterprise SP1 (64 bit) </a:t>
            </a:r>
          </a:p>
          <a:p>
            <a:r>
              <a:rPr lang="en-US" sz="1000" dirty="0"/>
              <a:t>Windows Server 2012 R2 (64 bit)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85CAB51-9CFB-4275-9B61-D31AD7265B76}"/>
              </a:ext>
            </a:extLst>
          </p:cNvPr>
          <p:cNvSpPr txBox="1"/>
          <p:nvPr/>
        </p:nvSpPr>
        <p:spPr>
          <a:xfrm>
            <a:off x="237829" y="5444819"/>
            <a:ext cx="2604207" cy="40011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1000" dirty="0"/>
              <a:t>Win 7 or Win 10  Pro or Enterprise SP1 (64 bit)</a:t>
            </a:r>
          </a:p>
          <a:p>
            <a:r>
              <a:rPr lang="en-US" sz="1000" dirty="0"/>
              <a:t>Windows Server 2012 R2 (64 bit)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D04B28B-495C-4058-972B-6D89BF1250E4}"/>
              </a:ext>
            </a:extLst>
          </p:cNvPr>
          <p:cNvSpPr/>
          <p:nvPr/>
        </p:nvSpPr>
        <p:spPr>
          <a:xfrm>
            <a:off x="10614475" y="2333681"/>
            <a:ext cx="1306632" cy="370594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Full load,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No upgrade</a:t>
            </a:r>
          </a:p>
        </p:txBody>
      </p:sp>
      <p:cxnSp>
        <p:nvCxnSpPr>
          <p:cNvPr id="50" name="Connector: Curved 49">
            <a:extLst>
              <a:ext uri="{FF2B5EF4-FFF2-40B4-BE49-F238E27FC236}">
                <a16:creationId xmlns:a16="http://schemas.microsoft.com/office/drawing/2014/main" id="{210F0E10-0669-4BC1-ACDD-5DA974680F46}"/>
              </a:ext>
            </a:extLst>
          </p:cNvPr>
          <p:cNvCxnSpPr>
            <a:stCxn id="11" idx="3"/>
            <a:endCxn id="13" idx="0"/>
          </p:cNvCxnSpPr>
          <p:nvPr/>
        </p:nvCxnSpPr>
        <p:spPr>
          <a:xfrm>
            <a:off x="3312600" y="2087587"/>
            <a:ext cx="531331" cy="39336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Connector: Curved 24">
            <a:extLst>
              <a:ext uri="{FF2B5EF4-FFF2-40B4-BE49-F238E27FC236}">
                <a16:creationId xmlns:a16="http://schemas.microsoft.com/office/drawing/2014/main" id="{502FCCE6-A90F-4714-B6B6-85AB197F62BC}"/>
              </a:ext>
            </a:extLst>
          </p:cNvPr>
          <p:cNvCxnSpPr>
            <a:stCxn id="18" idx="3"/>
            <a:endCxn id="158" idx="0"/>
          </p:cNvCxnSpPr>
          <p:nvPr/>
        </p:nvCxnSpPr>
        <p:spPr>
          <a:xfrm>
            <a:off x="8302659" y="4659757"/>
            <a:ext cx="1221763" cy="78506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" name="Connector: Curved 26">
            <a:extLst>
              <a:ext uri="{FF2B5EF4-FFF2-40B4-BE49-F238E27FC236}">
                <a16:creationId xmlns:a16="http://schemas.microsoft.com/office/drawing/2014/main" id="{F8DD342D-3625-49B4-9CCA-D468C310AC6D}"/>
              </a:ext>
            </a:extLst>
          </p:cNvPr>
          <p:cNvCxnSpPr>
            <a:stCxn id="8" idx="3"/>
            <a:endCxn id="10" idx="0"/>
          </p:cNvCxnSpPr>
          <p:nvPr/>
        </p:nvCxnSpPr>
        <p:spPr>
          <a:xfrm>
            <a:off x="1741224" y="1307556"/>
            <a:ext cx="465504" cy="271538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31BC24E3-BA1B-4924-9C8C-69CD64AFDF41}"/>
              </a:ext>
            </a:extLst>
          </p:cNvPr>
          <p:cNvCxnSpPr>
            <a:stCxn id="2" idx="3"/>
            <a:endCxn id="8" idx="0"/>
          </p:cNvCxnSpPr>
          <p:nvPr/>
        </p:nvCxnSpPr>
        <p:spPr>
          <a:xfrm>
            <a:off x="856157" y="784713"/>
            <a:ext cx="525293" cy="40742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0494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78487FF9-2C1E-43E6-B443-7D5C5B810409}"/>
              </a:ext>
            </a:extLst>
          </p:cNvPr>
          <p:cNvSpPr/>
          <p:nvPr/>
        </p:nvSpPr>
        <p:spPr>
          <a:xfrm>
            <a:off x="125835" y="218760"/>
            <a:ext cx="11989928" cy="6475655"/>
          </a:xfrm>
          <a:prstGeom prst="roundRect">
            <a:avLst>
              <a:gd name="adj" fmla="val 2021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56C6EB8-FBBE-4C1E-8637-86A27A43CB84}"/>
              </a:ext>
            </a:extLst>
          </p:cNvPr>
          <p:cNvSpPr txBox="1"/>
          <p:nvPr/>
        </p:nvSpPr>
        <p:spPr>
          <a:xfrm>
            <a:off x="1724880" y="1604028"/>
            <a:ext cx="734254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UNIFI 1.9.4</a:t>
            </a:r>
            <a:endParaRPr lang="en-US" sz="7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1457EA5-5084-4D34-B148-9F920A06C3C0}"/>
              </a:ext>
            </a:extLst>
          </p:cNvPr>
          <p:cNvSpPr txBox="1"/>
          <p:nvPr/>
        </p:nvSpPr>
        <p:spPr>
          <a:xfrm>
            <a:off x="3269716" y="2736716"/>
            <a:ext cx="910004" cy="2308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wc/UNIFI 1.9.9</a:t>
            </a:r>
            <a:endParaRPr lang="en-US" sz="7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46E2EC7-2138-4FA8-9813-64602B484211}"/>
              </a:ext>
            </a:extLst>
          </p:cNvPr>
          <p:cNvSpPr txBox="1"/>
          <p:nvPr/>
        </p:nvSpPr>
        <p:spPr>
          <a:xfrm>
            <a:off x="4244792" y="3356085"/>
            <a:ext cx="969352" cy="2308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wc/UNIFI 1.9.12</a:t>
            </a:r>
            <a:endParaRPr lang="en-US" sz="7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DA39498-7197-4C26-ABBF-76FB382DCD8C}"/>
              </a:ext>
            </a:extLst>
          </p:cNvPr>
          <p:cNvSpPr txBox="1"/>
          <p:nvPr/>
        </p:nvSpPr>
        <p:spPr>
          <a:xfrm>
            <a:off x="5525216" y="4094808"/>
            <a:ext cx="969352" cy="2308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wc/UNIFI 1.9.13</a:t>
            </a:r>
            <a:endParaRPr lang="en-US" sz="700" dirty="0">
              <a:effectLst/>
              <a:latin typeface="Calibri" panose="020F0502020204030204" pitchFamily="34" charset="0"/>
            </a:endParaRPr>
          </a:p>
        </p:txBody>
      </p:sp>
      <p:cxnSp>
        <p:nvCxnSpPr>
          <p:cNvPr id="62" name="Connector: Curved 61">
            <a:extLst>
              <a:ext uri="{FF2B5EF4-FFF2-40B4-BE49-F238E27FC236}">
                <a16:creationId xmlns:a16="http://schemas.microsoft.com/office/drawing/2014/main" id="{4E25D46B-1894-4BBA-8107-380954643112}"/>
              </a:ext>
            </a:extLst>
          </p:cNvPr>
          <p:cNvCxnSpPr>
            <a:stCxn id="33" idx="3"/>
            <a:endCxn id="37" idx="0"/>
          </p:cNvCxnSpPr>
          <p:nvPr/>
        </p:nvCxnSpPr>
        <p:spPr>
          <a:xfrm>
            <a:off x="4179720" y="2852132"/>
            <a:ext cx="549748" cy="503953"/>
          </a:xfrm>
          <a:prstGeom prst="curvedConnector2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Curved 63">
            <a:extLst>
              <a:ext uri="{FF2B5EF4-FFF2-40B4-BE49-F238E27FC236}">
                <a16:creationId xmlns:a16="http://schemas.microsoft.com/office/drawing/2014/main" id="{D3B97D3E-3684-4107-9D22-974EE89CCDCA}"/>
              </a:ext>
            </a:extLst>
          </p:cNvPr>
          <p:cNvCxnSpPr>
            <a:cxnSpLocks/>
            <a:stCxn id="37" idx="3"/>
            <a:endCxn id="38" idx="0"/>
          </p:cNvCxnSpPr>
          <p:nvPr/>
        </p:nvCxnSpPr>
        <p:spPr>
          <a:xfrm>
            <a:off x="5214144" y="3471501"/>
            <a:ext cx="795748" cy="62330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Curved 65">
            <a:extLst>
              <a:ext uri="{FF2B5EF4-FFF2-40B4-BE49-F238E27FC236}">
                <a16:creationId xmlns:a16="http://schemas.microsoft.com/office/drawing/2014/main" id="{AB9695D1-95E1-4FEE-8D37-1D09A04963AC}"/>
              </a:ext>
            </a:extLst>
          </p:cNvPr>
          <p:cNvCxnSpPr>
            <a:cxnSpLocks/>
            <a:stCxn id="33" idx="3"/>
            <a:endCxn id="38" idx="0"/>
          </p:cNvCxnSpPr>
          <p:nvPr/>
        </p:nvCxnSpPr>
        <p:spPr>
          <a:xfrm>
            <a:off x="4179720" y="2852132"/>
            <a:ext cx="1830172" cy="1242676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Curved 67">
            <a:extLst>
              <a:ext uri="{FF2B5EF4-FFF2-40B4-BE49-F238E27FC236}">
                <a16:creationId xmlns:a16="http://schemas.microsoft.com/office/drawing/2014/main" id="{897319A6-F528-4BFD-8DFB-AEE8444BFC7C}"/>
              </a:ext>
            </a:extLst>
          </p:cNvPr>
          <p:cNvCxnSpPr>
            <a:cxnSpLocks/>
            <a:stCxn id="18" idx="3"/>
            <a:endCxn id="38" idx="0"/>
          </p:cNvCxnSpPr>
          <p:nvPr/>
        </p:nvCxnSpPr>
        <p:spPr>
          <a:xfrm>
            <a:off x="2459134" y="1719444"/>
            <a:ext cx="3550758" cy="237536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or: Curved 69">
            <a:extLst>
              <a:ext uri="{FF2B5EF4-FFF2-40B4-BE49-F238E27FC236}">
                <a16:creationId xmlns:a16="http://schemas.microsoft.com/office/drawing/2014/main" id="{71BA650D-FCA5-482B-8686-9986AF992B99}"/>
              </a:ext>
            </a:extLst>
          </p:cNvPr>
          <p:cNvCxnSpPr>
            <a:stCxn id="18" idx="3"/>
            <a:endCxn id="37" idx="0"/>
          </p:cNvCxnSpPr>
          <p:nvPr/>
        </p:nvCxnSpPr>
        <p:spPr>
          <a:xfrm>
            <a:off x="2459134" y="1719444"/>
            <a:ext cx="2270334" cy="1636641"/>
          </a:xfrm>
          <a:prstGeom prst="curvedConnector2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9C3C0303-F54C-489B-A01E-4AD91E7C9276}"/>
              </a:ext>
            </a:extLst>
          </p:cNvPr>
          <p:cNvSpPr txBox="1"/>
          <p:nvPr/>
        </p:nvSpPr>
        <p:spPr>
          <a:xfrm>
            <a:off x="2241275" y="2201283"/>
            <a:ext cx="908632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UNIFI 1.9.4 HF1</a:t>
            </a:r>
            <a:endParaRPr lang="en-US" sz="700" dirty="0">
              <a:effectLst/>
              <a:latin typeface="Calibri" panose="020F0502020204030204" pitchFamily="34" charset="0"/>
            </a:endParaRPr>
          </a:p>
        </p:txBody>
      </p:sp>
      <p:cxnSp>
        <p:nvCxnSpPr>
          <p:cNvPr id="132" name="Connector: Curved 131">
            <a:extLst>
              <a:ext uri="{FF2B5EF4-FFF2-40B4-BE49-F238E27FC236}">
                <a16:creationId xmlns:a16="http://schemas.microsoft.com/office/drawing/2014/main" id="{FCC4324A-1E1E-4D67-99F1-120E5DF24A35}"/>
              </a:ext>
            </a:extLst>
          </p:cNvPr>
          <p:cNvCxnSpPr>
            <a:stCxn id="18" idx="3"/>
            <a:endCxn id="77" idx="0"/>
          </p:cNvCxnSpPr>
          <p:nvPr/>
        </p:nvCxnSpPr>
        <p:spPr>
          <a:xfrm>
            <a:off x="2459134" y="1719444"/>
            <a:ext cx="236457" cy="481839"/>
          </a:xfrm>
          <a:prstGeom prst="curvedConnector2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or: Curved 146">
            <a:extLst>
              <a:ext uri="{FF2B5EF4-FFF2-40B4-BE49-F238E27FC236}">
                <a16:creationId xmlns:a16="http://schemas.microsoft.com/office/drawing/2014/main" id="{A213FFDD-7265-46FC-8D7C-5C1DEE1AF27A}"/>
              </a:ext>
            </a:extLst>
          </p:cNvPr>
          <p:cNvCxnSpPr>
            <a:stCxn id="77" idx="3"/>
            <a:endCxn id="33" idx="0"/>
          </p:cNvCxnSpPr>
          <p:nvPr/>
        </p:nvCxnSpPr>
        <p:spPr>
          <a:xfrm>
            <a:off x="3149907" y="2316699"/>
            <a:ext cx="574811" cy="420017"/>
          </a:xfrm>
          <a:prstGeom prst="curvedConnector2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or: Curved 148">
            <a:extLst>
              <a:ext uri="{FF2B5EF4-FFF2-40B4-BE49-F238E27FC236}">
                <a16:creationId xmlns:a16="http://schemas.microsoft.com/office/drawing/2014/main" id="{1B9AD225-59C5-4256-98F0-E1829A61B93E}"/>
              </a:ext>
            </a:extLst>
          </p:cNvPr>
          <p:cNvCxnSpPr>
            <a:cxnSpLocks/>
            <a:stCxn id="77" idx="3"/>
            <a:endCxn id="37" idx="0"/>
          </p:cNvCxnSpPr>
          <p:nvPr/>
        </p:nvCxnSpPr>
        <p:spPr>
          <a:xfrm>
            <a:off x="3149907" y="2316699"/>
            <a:ext cx="1579561" cy="1039386"/>
          </a:xfrm>
          <a:prstGeom prst="curvedConnector2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or: Curved 150">
            <a:extLst>
              <a:ext uri="{FF2B5EF4-FFF2-40B4-BE49-F238E27FC236}">
                <a16:creationId xmlns:a16="http://schemas.microsoft.com/office/drawing/2014/main" id="{922D6D74-4E37-4983-A8BE-5F35132C828C}"/>
              </a:ext>
            </a:extLst>
          </p:cNvPr>
          <p:cNvCxnSpPr>
            <a:cxnSpLocks/>
            <a:stCxn id="77" idx="3"/>
            <a:endCxn id="38" idx="0"/>
          </p:cNvCxnSpPr>
          <p:nvPr/>
        </p:nvCxnSpPr>
        <p:spPr>
          <a:xfrm>
            <a:off x="3149907" y="2316699"/>
            <a:ext cx="2859985" cy="177810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8" name="Picture 157" descr="Icon&#10;&#10;Description automatically generated">
            <a:extLst>
              <a:ext uri="{FF2B5EF4-FFF2-40B4-BE49-F238E27FC236}">
                <a16:creationId xmlns:a16="http://schemas.microsoft.com/office/drawing/2014/main" id="{98796E73-6285-444F-BFE5-2A95E468F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477" y="355479"/>
            <a:ext cx="870292" cy="870292"/>
          </a:xfrm>
          <a:prstGeom prst="rect">
            <a:avLst/>
          </a:prstGeom>
        </p:spPr>
      </p:pic>
      <p:sp>
        <p:nvSpPr>
          <p:cNvPr id="159" name="Rectangle 158">
            <a:extLst>
              <a:ext uri="{FF2B5EF4-FFF2-40B4-BE49-F238E27FC236}">
                <a16:creationId xmlns:a16="http://schemas.microsoft.com/office/drawing/2014/main" id="{DA19C944-7262-4B8B-94D0-DD9B4F8C1AF2}"/>
              </a:ext>
            </a:extLst>
          </p:cNvPr>
          <p:cNvSpPr/>
          <p:nvPr/>
        </p:nvSpPr>
        <p:spPr>
          <a:xfrm>
            <a:off x="10627958" y="633523"/>
            <a:ext cx="1307209" cy="4883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Full load, 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in place upgrade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E3D8F3E0-AB7B-4CE6-ACDB-42A7323BE001}"/>
              </a:ext>
            </a:extLst>
          </p:cNvPr>
          <p:cNvSpPr/>
          <p:nvPr/>
        </p:nvSpPr>
        <p:spPr>
          <a:xfrm>
            <a:off x="10627959" y="1253900"/>
            <a:ext cx="1307208" cy="2223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Patch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ED05EB2E-B0C7-4577-A99D-EC54C6308150}"/>
              </a:ext>
            </a:extLst>
          </p:cNvPr>
          <p:cNvSpPr/>
          <p:nvPr/>
        </p:nvSpPr>
        <p:spPr>
          <a:xfrm>
            <a:off x="10627383" y="1611781"/>
            <a:ext cx="1306632" cy="5822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Migration (requires a database move)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F2EB304B-0829-4B81-AA10-D793B3B1C7A3}"/>
              </a:ext>
            </a:extLst>
          </p:cNvPr>
          <p:cNvSpPr/>
          <p:nvPr/>
        </p:nvSpPr>
        <p:spPr>
          <a:xfrm>
            <a:off x="10627383" y="316773"/>
            <a:ext cx="1307208" cy="22237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Color Key: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F7D73D9-8489-4E45-9CD9-6D3F415ED6C8}"/>
              </a:ext>
            </a:extLst>
          </p:cNvPr>
          <p:cNvSpPr/>
          <p:nvPr/>
        </p:nvSpPr>
        <p:spPr>
          <a:xfrm>
            <a:off x="2392662" y="341519"/>
            <a:ext cx="3344695" cy="758879"/>
          </a:xfrm>
          <a:prstGeom prst="rect">
            <a:avLst/>
          </a:prstGeom>
          <a:solidFill>
            <a:schemeClr val="bg1"/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waters_connect/UNIFI</a:t>
            </a:r>
          </a:p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Upgrade/Migration Pathways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56" name="Picture 155">
            <a:extLst>
              <a:ext uri="{FF2B5EF4-FFF2-40B4-BE49-F238E27FC236}">
                <a16:creationId xmlns:a16="http://schemas.microsoft.com/office/drawing/2014/main" id="{1F401E77-594F-460C-9C89-05D819B8A0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640" y="1175570"/>
            <a:ext cx="1082196" cy="1002033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514FDABC-C18D-4497-8696-E5A28099BB0B}"/>
              </a:ext>
            </a:extLst>
          </p:cNvPr>
          <p:cNvSpPr txBox="1"/>
          <p:nvPr/>
        </p:nvSpPr>
        <p:spPr>
          <a:xfrm>
            <a:off x="3499007" y="6245802"/>
            <a:ext cx="6655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err="1"/>
              <a:t>wc</a:t>
            </a:r>
            <a:r>
              <a:rPr lang="en-GB" sz="1200" dirty="0"/>
              <a:t>/UNIFI 1.9.12 and greater is activated using </a:t>
            </a:r>
            <a:r>
              <a:rPr lang="en-GB" sz="1200" dirty="0" err="1"/>
              <a:t>wc</a:t>
            </a:r>
            <a:r>
              <a:rPr lang="en-GB" sz="1200" dirty="0"/>
              <a:t> licenses (UNIFI licenses cannot be used to activate </a:t>
            </a:r>
            <a:r>
              <a:rPr lang="en-GB" sz="1200" dirty="0" err="1"/>
              <a:t>wc</a:t>
            </a:r>
            <a:r>
              <a:rPr lang="en-GB" sz="1200" dirty="0"/>
              <a:t>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85CAB51-9CFB-4275-9B61-D31AD7265B76}"/>
              </a:ext>
            </a:extLst>
          </p:cNvPr>
          <p:cNvSpPr txBox="1"/>
          <p:nvPr/>
        </p:nvSpPr>
        <p:spPr>
          <a:xfrm>
            <a:off x="251660" y="3338811"/>
            <a:ext cx="2604207" cy="40011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1000" dirty="0"/>
              <a:t>Win 7 or Win 10  Pro or Enterprise SP1 (64 bit)</a:t>
            </a:r>
          </a:p>
          <a:p>
            <a:r>
              <a:rPr lang="en-US" sz="1000" dirty="0"/>
              <a:t>Windows Server 2012 R2 (64 bit)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2C181E5-B783-4E25-90E0-F03EDA057D2B}"/>
              </a:ext>
            </a:extLst>
          </p:cNvPr>
          <p:cNvSpPr txBox="1"/>
          <p:nvPr/>
        </p:nvSpPr>
        <p:spPr>
          <a:xfrm>
            <a:off x="251660" y="3878537"/>
            <a:ext cx="3186224" cy="400110"/>
          </a:xfrm>
          <a:prstGeom prst="rect">
            <a:avLst/>
          </a:prstGeom>
          <a:noFill/>
          <a:ln w="38100">
            <a:solidFill>
              <a:srgbClr val="002060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1000" dirty="0"/>
              <a:t>Win 10  Pro 1909 or Enterprise LTSB 1607 (64 bit)</a:t>
            </a:r>
          </a:p>
          <a:p>
            <a:r>
              <a:rPr lang="en-US" sz="1000" dirty="0"/>
              <a:t>Windows Server 2016 (64 bit), </a:t>
            </a:r>
            <a:r>
              <a:rPr lang="en-US" sz="1000" dirty="0">
                <a:latin typeface="Calibri" panose="020F0502020204030204" pitchFamily="34" charset="0"/>
              </a:rPr>
              <a:t>Win 10 20H2 for client only</a:t>
            </a:r>
            <a:endParaRPr lang="en-US" sz="10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FC6D8A5-3D63-481A-A954-DDD849106A3D}"/>
              </a:ext>
            </a:extLst>
          </p:cNvPr>
          <p:cNvSpPr txBox="1"/>
          <p:nvPr/>
        </p:nvSpPr>
        <p:spPr>
          <a:xfrm>
            <a:off x="6768886" y="1874426"/>
            <a:ext cx="1073760" cy="2308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wc/UNIFI 2.1.1</a:t>
            </a:r>
            <a:endParaRPr lang="en-US" sz="7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D04B28B-495C-4058-972B-6D89BF1250E4}"/>
              </a:ext>
            </a:extLst>
          </p:cNvPr>
          <p:cNvSpPr/>
          <p:nvPr/>
        </p:nvSpPr>
        <p:spPr>
          <a:xfrm>
            <a:off x="10614475" y="2333681"/>
            <a:ext cx="1306632" cy="370594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Full load,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No upgrade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D6B6D14-FC42-43DA-9E5B-A8B94B2C1C40}"/>
              </a:ext>
            </a:extLst>
          </p:cNvPr>
          <p:cNvSpPr txBox="1"/>
          <p:nvPr/>
        </p:nvSpPr>
        <p:spPr>
          <a:xfrm>
            <a:off x="278024" y="4418264"/>
            <a:ext cx="2298771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1000" dirty="0"/>
              <a:t>Win 10  Enterprise LTSB 1607 (64 bit) or</a:t>
            </a:r>
          </a:p>
          <a:p>
            <a:r>
              <a:rPr lang="en-US" sz="1000" dirty="0">
                <a:latin typeface="Calibri" panose="020F0502020204030204" pitchFamily="34" charset="0"/>
              </a:rPr>
              <a:t>Win 10 Pro </a:t>
            </a:r>
            <a:r>
              <a:rPr lang="en-US" sz="1000" dirty="0" err="1">
                <a:latin typeface="Calibri" panose="020F0502020204030204" pitchFamily="34" charset="0"/>
              </a:rPr>
              <a:t>ver</a:t>
            </a:r>
            <a:r>
              <a:rPr lang="en-US" sz="1000" dirty="0">
                <a:latin typeface="Calibri" panose="020F0502020204030204" pitchFamily="34" charset="0"/>
              </a:rPr>
              <a:t> 20H2 English (US) only</a:t>
            </a:r>
            <a:endParaRPr lang="en-US" sz="10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0052BAE-DF33-4A9F-A08D-0C2779AABB5A}"/>
              </a:ext>
            </a:extLst>
          </p:cNvPr>
          <p:cNvSpPr txBox="1"/>
          <p:nvPr/>
        </p:nvSpPr>
        <p:spPr>
          <a:xfrm>
            <a:off x="6731947" y="4588522"/>
            <a:ext cx="969352" cy="2308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wc/UNIFI 2.1.2</a:t>
            </a:r>
            <a:endParaRPr lang="en-US" sz="7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693FD54-1F0B-46C9-B9AE-839E907E9D57}"/>
              </a:ext>
            </a:extLst>
          </p:cNvPr>
          <p:cNvSpPr txBox="1"/>
          <p:nvPr/>
        </p:nvSpPr>
        <p:spPr>
          <a:xfrm>
            <a:off x="8443008" y="5210995"/>
            <a:ext cx="969352" cy="2308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/>
              <a:t>wc/UNIFI 3.0.0</a:t>
            </a:r>
            <a:endParaRPr lang="en-US" sz="700" dirty="0">
              <a:effectLst/>
              <a:latin typeface="Calibri" panose="020F0502020204030204" pitchFamily="34" charset="0"/>
            </a:endParaRPr>
          </a:p>
        </p:txBody>
      </p:sp>
      <p:cxnSp>
        <p:nvCxnSpPr>
          <p:cNvPr id="145" name="Connector: Curved 144">
            <a:extLst>
              <a:ext uri="{FF2B5EF4-FFF2-40B4-BE49-F238E27FC236}">
                <a16:creationId xmlns:a16="http://schemas.microsoft.com/office/drawing/2014/main" id="{DEFC53AE-716D-4DF2-A648-12F9E3413D2B}"/>
              </a:ext>
            </a:extLst>
          </p:cNvPr>
          <p:cNvCxnSpPr>
            <a:cxnSpLocks/>
            <a:stCxn id="38" idx="3"/>
            <a:endCxn id="71" idx="0"/>
          </p:cNvCxnSpPr>
          <p:nvPr/>
        </p:nvCxnSpPr>
        <p:spPr>
          <a:xfrm>
            <a:off x="6494568" y="4210224"/>
            <a:ext cx="722055" cy="378298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or: Curved 147">
            <a:extLst>
              <a:ext uri="{FF2B5EF4-FFF2-40B4-BE49-F238E27FC236}">
                <a16:creationId xmlns:a16="http://schemas.microsoft.com/office/drawing/2014/main" id="{2F7E361C-7F63-46A9-86C8-7BD2A4259CEB}"/>
              </a:ext>
            </a:extLst>
          </p:cNvPr>
          <p:cNvCxnSpPr>
            <a:cxnSpLocks/>
            <a:stCxn id="37" idx="3"/>
            <a:endCxn id="71" idx="0"/>
          </p:cNvCxnSpPr>
          <p:nvPr/>
        </p:nvCxnSpPr>
        <p:spPr>
          <a:xfrm>
            <a:off x="5214144" y="3471501"/>
            <a:ext cx="2002479" cy="1117021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or: Curved 164">
            <a:extLst>
              <a:ext uri="{FF2B5EF4-FFF2-40B4-BE49-F238E27FC236}">
                <a16:creationId xmlns:a16="http://schemas.microsoft.com/office/drawing/2014/main" id="{FFBE70F4-8B64-4CEC-924F-DFE991414539}"/>
              </a:ext>
            </a:extLst>
          </p:cNvPr>
          <p:cNvCxnSpPr>
            <a:stCxn id="77" idx="3"/>
            <a:endCxn id="71" idx="0"/>
          </p:cNvCxnSpPr>
          <p:nvPr/>
        </p:nvCxnSpPr>
        <p:spPr>
          <a:xfrm>
            <a:off x="3149907" y="2316699"/>
            <a:ext cx="4066716" cy="2271823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or: Curved 166">
            <a:extLst>
              <a:ext uri="{FF2B5EF4-FFF2-40B4-BE49-F238E27FC236}">
                <a16:creationId xmlns:a16="http://schemas.microsoft.com/office/drawing/2014/main" id="{17DF66DA-4894-4CBA-B436-2DEA65304A14}"/>
              </a:ext>
            </a:extLst>
          </p:cNvPr>
          <p:cNvCxnSpPr>
            <a:stCxn id="18" idx="3"/>
            <a:endCxn id="71" idx="0"/>
          </p:cNvCxnSpPr>
          <p:nvPr/>
        </p:nvCxnSpPr>
        <p:spPr>
          <a:xfrm>
            <a:off x="2459134" y="1719444"/>
            <a:ext cx="4757489" cy="2869078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or: Curved 168">
            <a:extLst>
              <a:ext uri="{FF2B5EF4-FFF2-40B4-BE49-F238E27FC236}">
                <a16:creationId xmlns:a16="http://schemas.microsoft.com/office/drawing/2014/main" id="{D39568FB-C874-48C3-9992-1AF693B09C00}"/>
              </a:ext>
            </a:extLst>
          </p:cNvPr>
          <p:cNvCxnSpPr>
            <a:stCxn id="18" idx="3"/>
            <a:endCxn id="73" idx="0"/>
          </p:cNvCxnSpPr>
          <p:nvPr/>
        </p:nvCxnSpPr>
        <p:spPr>
          <a:xfrm>
            <a:off x="2459134" y="1719444"/>
            <a:ext cx="6468550" cy="3491551"/>
          </a:xfrm>
          <a:prstGeom prst="curvedConnector2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ctor: Curved 170">
            <a:extLst>
              <a:ext uri="{FF2B5EF4-FFF2-40B4-BE49-F238E27FC236}">
                <a16:creationId xmlns:a16="http://schemas.microsoft.com/office/drawing/2014/main" id="{8CFE1801-5551-4377-B844-13AA42C411F2}"/>
              </a:ext>
            </a:extLst>
          </p:cNvPr>
          <p:cNvCxnSpPr>
            <a:stCxn id="77" idx="3"/>
            <a:endCxn id="73" idx="0"/>
          </p:cNvCxnSpPr>
          <p:nvPr/>
        </p:nvCxnSpPr>
        <p:spPr>
          <a:xfrm>
            <a:off x="3149907" y="2316699"/>
            <a:ext cx="5777777" cy="2894296"/>
          </a:xfrm>
          <a:prstGeom prst="curvedConnector2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or: Curved 172">
            <a:extLst>
              <a:ext uri="{FF2B5EF4-FFF2-40B4-BE49-F238E27FC236}">
                <a16:creationId xmlns:a16="http://schemas.microsoft.com/office/drawing/2014/main" id="{136EDF3A-7563-4627-9272-4F6F58CF27D9}"/>
              </a:ext>
            </a:extLst>
          </p:cNvPr>
          <p:cNvCxnSpPr>
            <a:stCxn id="38" idx="3"/>
            <a:endCxn id="73" idx="0"/>
          </p:cNvCxnSpPr>
          <p:nvPr/>
        </p:nvCxnSpPr>
        <p:spPr>
          <a:xfrm>
            <a:off x="6494568" y="4210224"/>
            <a:ext cx="2433116" cy="1000771"/>
          </a:xfrm>
          <a:prstGeom prst="curvedConnector2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ctor: Curved 174">
            <a:extLst>
              <a:ext uri="{FF2B5EF4-FFF2-40B4-BE49-F238E27FC236}">
                <a16:creationId xmlns:a16="http://schemas.microsoft.com/office/drawing/2014/main" id="{76914639-34DC-4ED9-902E-225F5B605630}"/>
              </a:ext>
            </a:extLst>
          </p:cNvPr>
          <p:cNvCxnSpPr>
            <a:cxnSpLocks/>
            <a:stCxn id="71" idx="3"/>
            <a:endCxn id="73" idx="0"/>
          </p:cNvCxnSpPr>
          <p:nvPr/>
        </p:nvCxnSpPr>
        <p:spPr>
          <a:xfrm>
            <a:off x="7701299" y="4703938"/>
            <a:ext cx="1226385" cy="507057"/>
          </a:xfrm>
          <a:prstGeom prst="curvedConnector2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E015E1DF-E61A-4BCD-847F-B8B03C7EA567}"/>
              </a:ext>
            </a:extLst>
          </p:cNvPr>
          <p:cNvSpPr txBox="1"/>
          <p:nvPr/>
        </p:nvSpPr>
        <p:spPr>
          <a:xfrm>
            <a:off x="255200" y="4932136"/>
            <a:ext cx="2298771" cy="553998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Win 10  Enterprise LTSB 1607 (64 bit) or</a:t>
            </a:r>
          </a:p>
          <a:p>
            <a:r>
              <a:rPr lang="en-US" sz="1000" dirty="0">
                <a:latin typeface="Calibri" panose="020F0502020204030204" pitchFamily="34" charset="0"/>
              </a:rPr>
              <a:t>Win 10 Pro </a:t>
            </a:r>
            <a:r>
              <a:rPr lang="en-US" sz="1000" dirty="0" err="1">
                <a:latin typeface="Calibri" panose="020F0502020204030204" pitchFamily="34" charset="0"/>
              </a:rPr>
              <a:t>ver</a:t>
            </a:r>
            <a:r>
              <a:rPr lang="en-US" sz="1000" dirty="0">
                <a:latin typeface="Calibri" panose="020F0502020204030204" pitchFamily="34" charset="0"/>
              </a:rPr>
              <a:t> 20H2 English (US) only</a:t>
            </a:r>
          </a:p>
          <a:p>
            <a:r>
              <a:rPr lang="en-US" sz="1000" dirty="0">
                <a:latin typeface="Calibri" panose="020F0502020204030204" pitchFamily="34" charset="0"/>
              </a:rPr>
              <a:t>Windows Server 2019 Std</a:t>
            </a:r>
            <a:endParaRPr lang="en-US" sz="10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06A3313-C0C1-4BCC-A4F0-AE8DC371D314}"/>
              </a:ext>
            </a:extLst>
          </p:cNvPr>
          <p:cNvSpPr txBox="1"/>
          <p:nvPr/>
        </p:nvSpPr>
        <p:spPr>
          <a:xfrm>
            <a:off x="251660" y="5604013"/>
            <a:ext cx="2816847" cy="55399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Win 10  Enterprise LTSC 2021 (</a:t>
            </a:r>
            <a:r>
              <a:rPr lang="en-US" sz="1000" dirty="0" err="1"/>
              <a:t>ver</a:t>
            </a:r>
            <a:r>
              <a:rPr lang="en-US" sz="1000" dirty="0"/>
              <a:t> 21H2) or</a:t>
            </a:r>
          </a:p>
          <a:p>
            <a:r>
              <a:rPr lang="en-US" sz="1000" dirty="0">
                <a:latin typeface="Calibri" panose="020F0502020204030204" pitchFamily="34" charset="0"/>
              </a:rPr>
              <a:t>Win 10 Pro </a:t>
            </a:r>
            <a:r>
              <a:rPr lang="en-US" sz="1000" dirty="0" err="1">
                <a:latin typeface="Calibri" panose="020F0502020204030204" pitchFamily="34" charset="0"/>
              </a:rPr>
              <a:t>ver</a:t>
            </a:r>
            <a:r>
              <a:rPr lang="en-US" sz="1000" dirty="0">
                <a:latin typeface="Calibri" panose="020F0502020204030204" pitchFamily="34" charset="0"/>
              </a:rPr>
              <a:t> 22H2 English (US) or Japanese</a:t>
            </a:r>
          </a:p>
          <a:p>
            <a:r>
              <a:rPr lang="en-US" sz="1000" dirty="0">
                <a:latin typeface="Calibri" panose="020F0502020204030204" pitchFamily="34" charset="0"/>
              </a:rPr>
              <a:t>Windows Server 2019 Std English (US) or Japanese</a:t>
            </a:r>
            <a:endParaRPr lang="en-US" sz="10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72D18A2-1DFC-455D-812D-1217893C3CAD}"/>
              </a:ext>
            </a:extLst>
          </p:cNvPr>
          <p:cNvSpPr txBox="1"/>
          <p:nvPr/>
        </p:nvSpPr>
        <p:spPr>
          <a:xfrm>
            <a:off x="10117125" y="5827792"/>
            <a:ext cx="637913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 err="1"/>
              <a:t>wc</a:t>
            </a:r>
            <a:r>
              <a:rPr lang="en-US" sz="900" b="1" dirty="0"/>
              <a:t> 3.1.0</a:t>
            </a:r>
            <a:endParaRPr lang="en-US" sz="700" dirty="0">
              <a:effectLst/>
              <a:latin typeface="Calibri" panose="020F0502020204030204" pitchFamily="34" charset="0"/>
            </a:endParaRPr>
          </a:p>
        </p:txBody>
      </p:sp>
      <p:cxnSp>
        <p:nvCxnSpPr>
          <p:cNvPr id="60" name="Connector: Curved 59">
            <a:extLst>
              <a:ext uri="{FF2B5EF4-FFF2-40B4-BE49-F238E27FC236}">
                <a16:creationId xmlns:a16="http://schemas.microsoft.com/office/drawing/2014/main" id="{6C4C4003-099B-4A78-87D4-D8C50178F5F2}"/>
              </a:ext>
            </a:extLst>
          </p:cNvPr>
          <p:cNvCxnSpPr>
            <a:stCxn id="73" idx="3"/>
            <a:endCxn id="95" idx="0"/>
          </p:cNvCxnSpPr>
          <p:nvPr/>
        </p:nvCxnSpPr>
        <p:spPr>
          <a:xfrm>
            <a:off x="9412360" y="5326411"/>
            <a:ext cx="1023722" cy="501381"/>
          </a:xfrm>
          <a:prstGeom prst="curvedConnector2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Curved 79">
            <a:extLst>
              <a:ext uri="{FF2B5EF4-FFF2-40B4-BE49-F238E27FC236}">
                <a16:creationId xmlns:a16="http://schemas.microsoft.com/office/drawing/2014/main" id="{14E3602C-ECEB-4526-BFC1-E1418F8DB07F}"/>
              </a:ext>
            </a:extLst>
          </p:cNvPr>
          <p:cNvCxnSpPr>
            <a:stCxn id="65" idx="3"/>
            <a:endCxn id="95" idx="0"/>
          </p:cNvCxnSpPr>
          <p:nvPr/>
        </p:nvCxnSpPr>
        <p:spPr>
          <a:xfrm>
            <a:off x="7842646" y="1989842"/>
            <a:ext cx="2593436" cy="3837950"/>
          </a:xfrm>
          <a:prstGeom prst="curvedConnector2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or: Curved 81">
            <a:extLst>
              <a:ext uri="{FF2B5EF4-FFF2-40B4-BE49-F238E27FC236}">
                <a16:creationId xmlns:a16="http://schemas.microsoft.com/office/drawing/2014/main" id="{075D90B0-2E5D-41EB-9539-C3A82E90E65A}"/>
              </a:ext>
            </a:extLst>
          </p:cNvPr>
          <p:cNvCxnSpPr>
            <a:stCxn id="71" idx="3"/>
            <a:endCxn id="95" idx="0"/>
          </p:cNvCxnSpPr>
          <p:nvPr/>
        </p:nvCxnSpPr>
        <p:spPr>
          <a:xfrm>
            <a:off x="7701299" y="4703938"/>
            <a:ext cx="2734783" cy="1123854"/>
          </a:xfrm>
          <a:prstGeom prst="curvedConnector2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or: Curved 83">
            <a:extLst>
              <a:ext uri="{FF2B5EF4-FFF2-40B4-BE49-F238E27FC236}">
                <a16:creationId xmlns:a16="http://schemas.microsoft.com/office/drawing/2014/main" id="{3680CD9A-7BA4-4BD1-8C20-7C6F76A80E0C}"/>
              </a:ext>
            </a:extLst>
          </p:cNvPr>
          <p:cNvCxnSpPr>
            <a:stCxn id="38" idx="3"/>
            <a:endCxn id="95" idx="0"/>
          </p:cNvCxnSpPr>
          <p:nvPr/>
        </p:nvCxnSpPr>
        <p:spPr>
          <a:xfrm>
            <a:off x="6494568" y="4210224"/>
            <a:ext cx="3941514" cy="1617568"/>
          </a:xfrm>
          <a:prstGeom prst="curvedConnector2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or: Curved 85">
            <a:extLst>
              <a:ext uri="{FF2B5EF4-FFF2-40B4-BE49-F238E27FC236}">
                <a16:creationId xmlns:a16="http://schemas.microsoft.com/office/drawing/2014/main" id="{13E097FE-59BA-41B1-A000-B9F030D9D380}"/>
              </a:ext>
            </a:extLst>
          </p:cNvPr>
          <p:cNvCxnSpPr>
            <a:cxnSpLocks/>
            <a:stCxn id="77" idx="3"/>
            <a:endCxn id="95" idx="0"/>
          </p:cNvCxnSpPr>
          <p:nvPr/>
        </p:nvCxnSpPr>
        <p:spPr>
          <a:xfrm>
            <a:off x="3149907" y="2316699"/>
            <a:ext cx="7286175" cy="3511093"/>
          </a:xfrm>
          <a:prstGeom prst="curvedConnector2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or: Curved 87">
            <a:extLst>
              <a:ext uri="{FF2B5EF4-FFF2-40B4-BE49-F238E27FC236}">
                <a16:creationId xmlns:a16="http://schemas.microsoft.com/office/drawing/2014/main" id="{828489A1-5A9C-4949-BCB1-BCADF64D8173}"/>
              </a:ext>
            </a:extLst>
          </p:cNvPr>
          <p:cNvCxnSpPr>
            <a:stCxn id="18" idx="3"/>
            <a:endCxn id="95" idx="0"/>
          </p:cNvCxnSpPr>
          <p:nvPr/>
        </p:nvCxnSpPr>
        <p:spPr>
          <a:xfrm>
            <a:off x="2459134" y="1719444"/>
            <a:ext cx="7976948" cy="4108348"/>
          </a:xfrm>
          <a:prstGeom prst="curvedConnector2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6335BA1-6CD3-6A05-0927-03EB88CC611E}"/>
              </a:ext>
            </a:extLst>
          </p:cNvPr>
          <p:cNvSpPr txBox="1"/>
          <p:nvPr/>
        </p:nvSpPr>
        <p:spPr>
          <a:xfrm>
            <a:off x="11116444" y="5830412"/>
            <a:ext cx="637913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 err="1"/>
              <a:t>wc</a:t>
            </a:r>
            <a:r>
              <a:rPr lang="en-US" sz="900" b="1" dirty="0"/>
              <a:t> 3.2.0</a:t>
            </a:r>
            <a:endParaRPr lang="en-US" sz="700" dirty="0">
              <a:effectLst/>
              <a:latin typeface="Calibri" panose="020F0502020204030204" pitchFamily="34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7F08458-A67A-5A53-0EA4-8737D38ABA1B}"/>
              </a:ext>
            </a:extLst>
          </p:cNvPr>
          <p:cNvCxnSpPr>
            <a:stCxn id="95" idx="3"/>
            <a:endCxn id="2" idx="1"/>
          </p:cNvCxnSpPr>
          <p:nvPr/>
        </p:nvCxnSpPr>
        <p:spPr>
          <a:xfrm>
            <a:off x="10755038" y="5943208"/>
            <a:ext cx="361406" cy="262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383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1265</Words>
  <Application>Microsoft Office PowerPoint</Application>
  <PresentationFormat>Widescreen</PresentationFormat>
  <Paragraphs>266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Heydorn</dc:creator>
  <cp:lastModifiedBy>Lisa Heydorn</cp:lastModifiedBy>
  <cp:revision>91</cp:revision>
  <dcterms:created xsi:type="dcterms:W3CDTF">2021-08-13T18:26:23Z</dcterms:created>
  <dcterms:modified xsi:type="dcterms:W3CDTF">2024-02-06T20:20:35Z</dcterms:modified>
</cp:coreProperties>
</file>